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8288000" cy="10287000"/>
  <p:notesSz cx="6858000" cy="9144000"/>
  <p:embeddedFontLst>
    <p:embeddedFont>
      <p:font typeface="Anantason Expanded" pitchFamily="2" charset="-34"/>
      <p:regular r:id="rId33"/>
    </p:embeddedFont>
    <p:embeddedFont>
      <p:font typeface="Anantason Expanded Bold" pitchFamily="2" charset="-34"/>
      <p:regular r:id="rId34"/>
      <p:bold r:id="rId35"/>
    </p:embeddedFont>
    <p:embeddedFont>
      <p:font typeface="Arial Nova" panose="020B0504020202020204" pitchFamily="34" charset="0"/>
      <p:regular r:id="rId36"/>
      <p:bold r:id="rId37"/>
      <p:italic r:id="rId38"/>
      <p:boldItalic r:id="rId39"/>
    </p:embeddedFont>
    <p:embeddedFont>
      <p:font typeface="Arial Nova Bold" panose="020B0804020202020204" pitchFamily="34" charset="0"/>
      <p:regular r:id="rId40"/>
      <p:bold r:id="rId41"/>
    </p:embeddedFont>
    <p:embeddedFont>
      <p:font typeface="Arial Nova Italics" panose="020B0504020202090204" pitchFamily="34" charset="0"/>
      <p:regular r:id="rId42"/>
      <p:italic r:id="rId43"/>
    </p:embeddedFont>
    <p:embeddedFont>
      <p:font typeface="Arimo" panose="020B0604020202020204" pitchFamily="34" charset="0"/>
      <p:regular r:id="rId44"/>
    </p:embeddedFont>
    <p:embeddedFont>
      <p:font typeface="Canva Sans" panose="020B0503030501040103" pitchFamily="34" charset="0"/>
      <p:regular r:id="rId45"/>
    </p:embeddedFont>
    <p:embeddedFont>
      <p:font typeface="Canva Sans Bold" panose="020B0803030501040103" pitchFamily="34" charset="0"/>
      <p:regular r:id="rId46"/>
      <p:bold r:id="rId47"/>
    </p:embeddedFont>
    <p:embeddedFont>
      <p:font typeface="Garet Bold" pitchFamily="2" charset="77"/>
      <p:regular r:id="rId48"/>
      <p:bold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Poppins" pitchFamily="2" charset="77"/>
      <p:regular r:id="rId54"/>
      <p:bold r:id="rId55"/>
      <p:italic r:id="rId56"/>
      <p:boldItalic r:id="rId57"/>
    </p:embeddedFont>
    <p:embeddedFont>
      <p:font typeface="Poppins Bold" pitchFamily="2" charset="77"/>
      <p:regular r:id="rId58"/>
      <p:bold r:id="rId59"/>
    </p:embeddedFont>
    <p:embeddedFont>
      <p:font typeface="Public Sans" pitchFamily="2" charset="77"/>
      <p:regular r:id="rId60"/>
    </p:embeddedFont>
    <p:embeddedFont>
      <p:font typeface="Public Sans Bold" pitchFamily="2" charset="77"/>
      <p:regular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59" autoAdjust="0"/>
  </p:normalViewPr>
  <p:slideViewPr>
    <p:cSldViewPr>
      <p:cViewPr>
        <p:scale>
          <a:sx n="63" d="100"/>
          <a:sy n="63" d="100"/>
        </p:scale>
        <p:origin x="1264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63" Type="http://schemas.openxmlformats.org/officeDocument/2006/relationships/font" Target="fonts/font3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font" Target="fonts/font3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font" Target="fonts/font3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7.fntdata"/><Relationship Id="rId34" Type="http://schemas.openxmlformats.org/officeDocument/2006/relationships/font" Target="fonts/font2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45C81-1291-344C-9914-77F045CB335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0A6E4-033A-F648-95CA-DF889837C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7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0A6E4-033A-F648-95CA-DF889837C3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1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link.nature.scot/ma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2842" y="0"/>
            <a:ext cx="18288001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436363" y="632531"/>
            <a:ext cx="1393942" cy="0"/>
          </a:xfrm>
          <a:prstGeom prst="line">
            <a:avLst/>
          </a:prstGeom>
          <a:ln w="38100" cap="flat">
            <a:solidFill>
              <a:srgbClr val="94B9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0355" y="1335794"/>
            <a:ext cx="16471864" cy="200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56"/>
              </a:lnSpc>
            </a:pPr>
            <a:r>
              <a:rPr lang="en-US" sz="16427" b="1" spc="-328" dirty="0">
                <a:solidFill>
                  <a:srgbClr val="FFFFFF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ELECTRIFYING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0355" y="3101526"/>
            <a:ext cx="10931117" cy="384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56"/>
              </a:lnSpc>
              <a:spcBef>
                <a:spcPct val="0"/>
              </a:spcBef>
            </a:pPr>
            <a:r>
              <a:rPr lang="en-US" sz="16427" b="1" spc="-328" dirty="0">
                <a:solidFill>
                  <a:srgbClr val="D9FF0D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HOY ISLAND</a:t>
            </a:r>
          </a:p>
        </p:txBody>
      </p:sp>
      <p:sp>
        <p:nvSpPr>
          <p:cNvPr id="10" name="Freeform 10"/>
          <p:cNvSpPr/>
          <p:nvPr/>
        </p:nvSpPr>
        <p:spPr>
          <a:xfrm rot="-5400000">
            <a:off x="15850547" y="3688979"/>
            <a:ext cx="1525524" cy="834878"/>
          </a:xfrm>
          <a:custGeom>
            <a:avLst/>
            <a:gdLst/>
            <a:ahLst/>
            <a:cxnLst/>
            <a:rect l="l" t="t" r="r" b="b"/>
            <a:pathLst>
              <a:path w="1525524" h="834878">
                <a:moveTo>
                  <a:pt x="0" y="0"/>
                </a:moveTo>
                <a:lnTo>
                  <a:pt x="1525525" y="0"/>
                </a:lnTo>
                <a:lnTo>
                  <a:pt x="1525525" y="834878"/>
                </a:lnTo>
                <a:lnTo>
                  <a:pt x="0" y="83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00000">
            <a:off x="8076642" y="6569823"/>
            <a:ext cx="1525524" cy="834878"/>
          </a:xfrm>
          <a:custGeom>
            <a:avLst/>
            <a:gdLst/>
            <a:ahLst/>
            <a:cxnLst/>
            <a:rect l="l" t="t" r="r" b="b"/>
            <a:pathLst>
              <a:path w="1525524" h="834878">
                <a:moveTo>
                  <a:pt x="0" y="0"/>
                </a:moveTo>
                <a:lnTo>
                  <a:pt x="1525524" y="0"/>
                </a:lnTo>
                <a:lnTo>
                  <a:pt x="1525524" y="834878"/>
                </a:lnTo>
                <a:lnTo>
                  <a:pt x="0" y="83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436363" y="9018235"/>
            <a:ext cx="6598330" cy="823295"/>
            <a:chOff x="0" y="0"/>
            <a:chExt cx="1737832" cy="2168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7832" cy="216835"/>
            </a:xfrm>
            <a:custGeom>
              <a:avLst/>
              <a:gdLst/>
              <a:ahLst/>
              <a:cxnLst/>
              <a:rect l="l" t="t" r="r" b="b"/>
              <a:pathLst>
                <a:path w="1737832" h="216835">
                  <a:moveTo>
                    <a:pt x="108417" y="0"/>
                  </a:moveTo>
                  <a:lnTo>
                    <a:pt x="1629414" y="0"/>
                  </a:lnTo>
                  <a:cubicBezTo>
                    <a:pt x="1689292" y="0"/>
                    <a:pt x="1737832" y="48540"/>
                    <a:pt x="1737832" y="108417"/>
                  </a:cubicBezTo>
                  <a:lnTo>
                    <a:pt x="1737832" y="108417"/>
                  </a:lnTo>
                  <a:cubicBezTo>
                    <a:pt x="1737832" y="137172"/>
                    <a:pt x="1726409" y="164748"/>
                    <a:pt x="1706077" y="185080"/>
                  </a:cubicBezTo>
                  <a:cubicBezTo>
                    <a:pt x="1685745" y="205412"/>
                    <a:pt x="1658168" y="216835"/>
                    <a:pt x="1629414" y="216835"/>
                  </a:cubicBezTo>
                  <a:lnTo>
                    <a:pt x="108417" y="216835"/>
                  </a:lnTo>
                  <a:cubicBezTo>
                    <a:pt x="79663" y="216835"/>
                    <a:pt x="52087" y="205412"/>
                    <a:pt x="31755" y="185080"/>
                  </a:cubicBezTo>
                  <a:cubicBezTo>
                    <a:pt x="11423" y="164748"/>
                    <a:pt x="0" y="137172"/>
                    <a:pt x="0" y="108417"/>
                  </a:cubicBezTo>
                  <a:lnTo>
                    <a:pt x="0" y="108417"/>
                  </a:lnTo>
                  <a:cubicBezTo>
                    <a:pt x="0" y="79663"/>
                    <a:pt x="11423" y="52087"/>
                    <a:pt x="31755" y="31755"/>
                  </a:cubicBezTo>
                  <a:cubicBezTo>
                    <a:pt x="52087" y="11423"/>
                    <a:pt x="79663" y="0"/>
                    <a:pt x="1084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1737832" cy="131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040977" y="9215734"/>
            <a:ext cx="747818" cy="428296"/>
          </a:xfrm>
          <a:custGeom>
            <a:avLst/>
            <a:gdLst/>
            <a:ahLst/>
            <a:cxnLst/>
            <a:rect l="l" t="t" r="r" b="b"/>
            <a:pathLst>
              <a:path w="747818" h="428296">
                <a:moveTo>
                  <a:pt x="0" y="0"/>
                </a:moveTo>
                <a:lnTo>
                  <a:pt x="747818" y="0"/>
                </a:lnTo>
                <a:lnTo>
                  <a:pt x="747818" y="428296"/>
                </a:lnTo>
                <a:lnTo>
                  <a:pt x="0" y="42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286652" y="3498389"/>
            <a:ext cx="7221985" cy="236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2899" spc="-28" dirty="0">
                <a:latin typeface="Open Sans"/>
                <a:ea typeface="Open Sans"/>
                <a:cs typeface="Open Sans"/>
                <a:sym typeface="Open Sans"/>
              </a:rPr>
              <a:t>BCPT-404 7A/B</a:t>
            </a:r>
          </a:p>
          <a:p>
            <a:pPr algn="l">
              <a:lnSpc>
                <a:spcPts val="3599"/>
              </a:lnSpc>
            </a:pPr>
            <a:r>
              <a:rPr lang="en-US" sz="2399" spc="-23" dirty="0">
                <a:latin typeface="Open Sans"/>
                <a:ea typeface="Open Sans"/>
                <a:cs typeface="Open Sans"/>
                <a:sym typeface="Open Sans"/>
              </a:rPr>
              <a:t>Group 4 [Community]; </a:t>
            </a:r>
          </a:p>
          <a:p>
            <a:pPr algn="l">
              <a:lnSpc>
                <a:spcPts val="3599"/>
              </a:lnSpc>
            </a:pPr>
            <a:r>
              <a:rPr lang="en-US" sz="2399" spc="-23" dirty="0">
                <a:latin typeface="Open Sans"/>
                <a:ea typeface="Open Sans"/>
                <a:cs typeface="Open Sans"/>
                <a:sym typeface="Open Sans"/>
              </a:rPr>
              <a:t>Group 5 [Conservationists]; </a:t>
            </a:r>
          </a:p>
          <a:p>
            <a:pPr algn="l">
              <a:lnSpc>
                <a:spcPts val="3599"/>
              </a:lnSpc>
            </a:pPr>
            <a:r>
              <a:rPr lang="en-US" sz="2399" spc="-23" dirty="0">
                <a:latin typeface="Open Sans"/>
                <a:ea typeface="Open Sans"/>
                <a:cs typeface="Open Sans"/>
                <a:sym typeface="Open Sans"/>
              </a:rPr>
              <a:t>Group 6 [Developers];</a:t>
            </a:r>
          </a:p>
          <a:p>
            <a:pPr algn="l">
              <a:lnSpc>
                <a:spcPts val="3599"/>
              </a:lnSpc>
            </a:pPr>
            <a:r>
              <a:rPr lang="en-US" sz="2399" spc="-23" dirty="0">
                <a:latin typeface="Open Sans"/>
                <a:ea typeface="Open Sans"/>
                <a:cs typeface="Open Sans"/>
                <a:sym typeface="Open Sans"/>
              </a:rPr>
              <a:t>Jaismine 100186158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7960" y="9350444"/>
            <a:ext cx="2694716" cy="2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1"/>
              </a:lnSpc>
            </a:pPr>
            <a:r>
              <a:rPr lang="en-US" sz="18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MSP CHALLENGE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634710" y="0"/>
            <a:ext cx="7662815" cy="10287000"/>
            <a:chOff x="0" y="0"/>
            <a:chExt cx="3308408" cy="4441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8408" cy="4441395"/>
            </a:xfrm>
            <a:custGeom>
              <a:avLst/>
              <a:gdLst/>
              <a:ahLst/>
              <a:cxnLst/>
              <a:rect l="l" t="t" r="r" b="b"/>
              <a:pathLst>
                <a:path w="3308408" h="4441395">
                  <a:moveTo>
                    <a:pt x="0" y="0"/>
                  </a:moveTo>
                  <a:lnTo>
                    <a:pt x="3308408" y="0"/>
                  </a:lnTo>
                  <a:lnTo>
                    <a:pt x="3308408" y="4441395"/>
                  </a:lnTo>
                  <a:lnTo>
                    <a:pt x="0" y="4441395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2246" y="3527466"/>
            <a:ext cx="10004985" cy="5174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nstall tidal energy farm near Brims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Cable: 2.09 km, 50 MW capacity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Connects directly to a new landing station on Brims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Brims becomes self-sufficient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Avoids MPA and shipping lanes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farm covers (6.45 km × 2.05 km)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6565" y="852591"/>
            <a:ext cx="9978619" cy="222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0"/>
              </a:lnSpc>
              <a:spcBef>
                <a:spcPct val="0"/>
              </a:spcBef>
            </a:pPr>
            <a:r>
              <a:rPr lang="en-US" sz="9000" b="1" u="none" strike="noStrike" spc="-450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1: LOCAL TIDAL FARM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46979" y="3338235"/>
            <a:ext cx="1414388" cy="6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4299" spc="-9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2895" y="4228600"/>
            <a:ext cx="646509" cy="7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5199" spc="-10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922280"/>
            <a:ext cx="8666713" cy="0"/>
          </a:xfrm>
          <a:prstGeom prst="line">
            <a:avLst/>
          </a:prstGeom>
          <a:ln w="104775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34710" y="0"/>
            <a:ext cx="7662815" cy="10287000"/>
            <a:chOff x="0" y="0"/>
            <a:chExt cx="3308408" cy="4441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8408" cy="4441395"/>
            </a:xfrm>
            <a:custGeom>
              <a:avLst/>
              <a:gdLst/>
              <a:ahLst/>
              <a:cxnLst/>
              <a:rect l="l" t="t" r="r" b="b"/>
              <a:pathLst>
                <a:path w="3308408" h="4441395">
                  <a:moveTo>
                    <a:pt x="0" y="0"/>
                  </a:moveTo>
                  <a:lnTo>
                    <a:pt x="3308408" y="0"/>
                  </a:lnTo>
                  <a:lnTo>
                    <a:pt x="3308408" y="4441395"/>
                  </a:lnTo>
                  <a:lnTo>
                    <a:pt x="0" y="4441395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0199" y="3641766"/>
            <a:ext cx="10004985" cy="5174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b="1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Simple</a:t>
            </a:r>
            <a:r>
              <a:rPr lang="en-US" sz="2998" b="1" u="none" strike="noStrike" spc="-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 setup</a:t>
            </a: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1 farm, 1 landing station, short cable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Seabed is uncategorized, manageable with pre-install survey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Environmental risk is limited to fishing activity conflict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efficiency due to short 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6565" y="862116"/>
            <a:ext cx="9978619" cy="1926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21"/>
              </a:lnSpc>
              <a:spcBef>
                <a:spcPct val="0"/>
              </a:spcBef>
            </a:pPr>
            <a:r>
              <a:rPr lang="en-US" sz="7801" b="1" u="none" strike="noStrike" spc="-390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 1: TECHNICAL &amp; ENVIRONMENTAL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23500" y="2586174"/>
            <a:ext cx="1706900" cy="662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4299" spc="-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29416" y="3476539"/>
            <a:ext cx="646509" cy="7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5199" spc="-10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5136" y="1066800"/>
            <a:ext cx="12197729" cy="0"/>
          </a:xfrm>
          <a:prstGeom prst="line">
            <a:avLst/>
          </a:prstGeom>
          <a:ln w="76200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22236" y="2058138"/>
            <a:ext cx="9663629" cy="2025720"/>
            <a:chOff x="0" y="0"/>
            <a:chExt cx="3831202" cy="8031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1202" cy="803109"/>
            </a:xfrm>
            <a:custGeom>
              <a:avLst/>
              <a:gdLst/>
              <a:ahLst/>
              <a:cxnLst/>
              <a:rect l="l" t="t" r="r" b="b"/>
              <a:pathLst>
                <a:path w="3831202" h="803109">
                  <a:moveTo>
                    <a:pt x="16023" y="0"/>
                  </a:moveTo>
                  <a:lnTo>
                    <a:pt x="3815179" y="0"/>
                  </a:lnTo>
                  <a:cubicBezTo>
                    <a:pt x="3824028" y="0"/>
                    <a:pt x="3831202" y="7174"/>
                    <a:pt x="3831202" y="16023"/>
                  </a:cubicBezTo>
                  <a:lnTo>
                    <a:pt x="3831202" y="787086"/>
                  </a:lnTo>
                  <a:cubicBezTo>
                    <a:pt x="3831202" y="791335"/>
                    <a:pt x="3829514" y="795411"/>
                    <a:pt x="3826509" y="798416"/>
                  </a:cubicBezTo>
                  <a:cubicBezTo>
                    <a:pt x="3823504" y="801420"/>
                    <a:pt x="3819428" y="803109"/>
                    <a:pt x="3815179" y="803109"/>
                  </a:cubicBezTo>
                  <a:lnTo>
                    <a:pt x="16023" y="803109"/>
                  </a:lnTo>
                  <a:cubicBezTo>
                    <a:pt x="11773" y="803109"/>
                    <a:pt x="7698" y="801420"/>
                    <a:pt x="4693" y="798416"/>
                  </a:cubicBezTo>
                  <a:cubicBezTo>
                    <a:pt x="1688" y="795411"/>
                    <a:pt x="0" y="791335"/>
                    <a:pt x="0" y="787086"/>
                  </a:cubicBezTo>
                  <a:lnTo>
                    <a:pt x="0" y="16023"/>
                  </a:lnTo>
                  <a:cubicBezTo>
                    <a:pt x="0" y="11773"/>
                    <a:pt x="1688" y="7698"/>
                    <a:pt x="4693" y="4693"/>
                  </a:cubicBezTo>
                  <a:cubicBezTo>
                    <a:pt x="7698" y="1688"/>
                    <a:pt x="11773" y="0"/>
                    <a:pt x="160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31202" cy="841209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061" y="1806336"/>
            <a:ext cx="7239273" cy="503603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4713" y="4526820"/>
            <a:ext cx="9671152" cy="2054170"/>
            <a:chOff x="0" y="0"/>
            <a:chExt cx="3834184" cy="8143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34184" cy="814388"/>
            </a:xfrm>
            <a:custGeom>
              <a:avLst/>
              <a:gdLst/>
              <a:ahLst/>
              <a:cxnLst/>
              <a:rect l="l" t="t" r="r" b="b"/>
              <a:pathLst>
                <a:path w="3834184" h="814388">
                  <a:moveTo>
                    <a:pt x="16010" y="0"/>
                  </a:moveTo>
                  <a:lnTo>
                    <a:pt x="3818174" y="0"/>
                  </a:lnTo>
                  <a:cubicBezTo>
                    <a:pt x="3822420" y="0"/>
                    <a:pt x="3826492" y="1687"/>
                    <a:pt x="3829495" y="4689"/>
                  </a:cubicBezTo>
                  <a:cubicBezTo>
                    <a:pt x="3832497" y="7692"/>
                    <a:pt x="3834184" y="11764"/>
                    <a:pt x="3834184" y="16010"/>
                  </a:cubicBezTo>
                  <a:lnTo>
                    <a:pt x="3834184" y="798377"/>
                  </a:lnTo>
                  <a:cubicBezTo>
                    <a:pt x="3834184" y="807220"/>
                    <a:pt x="3827016" y="814388"/>
                    <a:pt x="3818174" y="814388"/>
                  </a:cubicBezTo>
                  <a:lnTo>
                    <a:pt x="16010" y="814388"/>
                  </a:lnTo>
                  <a:cubicBezTo>
                    <a:pt x="7168" y="814388"/>
                    <a:pt x="0" y="807220"/>
                    <a:pt x="0" y="798377"/>
                  </a:cubicBezTo>
                  <a:lnTo>
                    <a:pt x="0" y="16010"/>
                  </a:lnTo>
                  <a:cubicBezTo>
                    <a:pt x="0" y="7168"/>
                    <a:pt x="7168" y="0"/>
                    <a:pt x="160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34184" cy="85248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6538" y="4275019"/>
            <a:ext cx="7239273" cy="503603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23009" y="7778580"/>
            <a:ext cx="9622248" cy="1952547"/>
            <a:chOff x="0" y="0"/>
            <a:chExt cx="3814796" cy="7740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14796" cy="774098"/>
            </a:xfrm>
            <a:custGeom>
              <a:avLst/>
              <a:gdLst/>
              <a:ahLst/>
              <a:cxnLst/>
              <a:rect l="l" t="t" r="r" b="b"/>
              <a:pathLst>
                <a:path w="3814796" h="774098">
                  <a:moveTo>
                    <a:pt x="16092" y="0"/>
                  </a:moveTo>
                  <a:lnTo>
                    <a:pt x="3798705" y="0"/>
                  </a:lnTo>
                  <a:cubicBezTo>
                    <a:pt x="3802972" y="0"/>
                    <a:pt x="3807065" y="1695"/>
                    <a:pt x="3810083" y="4713"/>
                  </a:cubicBezTo>
                  <a:cubicBezTo>
                    <a:pt x="3813101" y="7731"/>
                    <a:pt x="3814796" y="11824"/>
                    <a:pt x="3814796" y="16092"/>
                  </a:cubicBezTo>
                  <a:lnTo>
                    <a:pt x="3814796" y="758007"/>
                  </a:lnTo>
                  <a:cubicBezTo>
                    <a:pt x="3814796" y="762274"/>
                    <a:pt x="3813101" y="766368"/>
                    <a:pt x="3810083" y="769385"/>
                  </a:cubicBezTo>
                  <a:cubicBezTo>
                    <a:pt x="3807065" y="772403"/>
                    <a:pt x="3802972" y="774098"/>
                    <a:pt x="3798705" y="774098"/>
                  </a:cubicBezTo>
                  <a:lnTo>
                    <a:pt x="16092" y="774098"/>
                  </a:lnTo>
                  <a:cubicBezTo>
                    <a:pt x="11824" y="774098"/>
                    <a:pt x="7731" y="772403"/>
                    <a:pt x="4713" y="769385"/>
                  </a:cubicBezTo>
                  <a:cubicBezTo>
                    <a:pt x="1695" y="766368"/>
                    <a:pt x="0" y="762274"/>
                    <a:pt x="0" y="758007"/>
                  </a:cubicBezTo>
                  <a:lnTo>
                    <a:pt x="0" y="16092"/>
                  </a:lnTo>
                  <a:cubicBezTo>
                    <a:pt x="0" y="11824"/>
                    <a:pt x="1695" y="7731"/>
                    <a:pt x="4713" y="4713"/>
                  </a:cubicBezTo>
                  <a:cubicBezTo>
                    <a:pt x="7731" y="1695"/>
                    <a:pt x="11824" y="0"/>
                    <a:pt x="160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14796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198389" y="7103527"/>
            <a:ext cx="7239273" cy="503603"/>
            <a:chOff x="0" y="0"/>
            <a:chExt cx="2870052" cy="199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414465" y="1550465"/>
            <a:ext cx="7625167" cy="4899170"/>
          </a:xfrm>
          <a:custGeom>
            <a:avLst/>
            <a:gdLst/>
            <a:ahLst/>
            <a:cxnLst/>
            <a:rect l="l" t="t" r="r" b="b"/>
            <a:pathLst>
              <a:path w="7625167" h="4899170">
                <a:moveTo>
                  <a:pt x="0" y="0"/>
                </a:moveTo>
                <a:lnTo>
                  <a:pt x="7625167" y="0"/>
                </a:lnTo>
                <a:lnTo>
                  <a:pt x="7625167" y="4899169"/>
                </a:lnTo>
                <a:lnTo>
                  <a:pt x="0" y="489916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21176" y="6752441"/>
            <a:ext cx="3618856" cy="3456814"/>
          </a:xfrm>
          <a:custGeom>
            <a:avLst/>
            <a:gdLst/>
            <a:ahLst/>
            <a:cxnLst/>
            <a:rect l="l" t="t" r="r" b="b"/>
            <a:pathLst>
              <a:path w="3618856" h="3456814">
                <a:moveTo>
                  <a:pt x="0" y="0"/>
                </a:moveTo>
                <a:lnTo>
                  <a:pt x="3618856" y="0"/>
                </a:lnTo>
                <a:lnTo>
                  <a:pt x="3618856" y="3456813"/>
                </a:lnTo>
                <a:lnTo>
                  <a:pt x="0" y="345681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573409" y="6895199"/>
            <a:ext cx="3538407" cy="3171298"/>
          </a:xfrm>
          <a:custGeom>
            <a:avLst/>
            <a:gdLst/>
            <a:ahLst/>
            <a:cxnLst/>
            <a:rect l="l" t="t" r="r" b="b"/>
            <a:pathLst>
              <a:path w="3538407" h="3171298">
                <a:moveTo>
                  <a:pt x="0" y="0"/>
                </a:moveTo>
                <a:lnTo>
                  <a:pt x="3538407" y="0"/>
                </a:lnTo>
                <a:lnTo>
                  <a:pt x="3538407" y="3171297"/>
                </a:lnTo>
                <a:lnTo>
                  <a:pt x="0" y="317129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1 : COMMUNITY POV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82082" y="1898672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DESCRIPTIVE: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9129" y="2430368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7333" y="2891789"/>
            <a:ext cx="4315746" cy="859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6"/>
              </a:lnSpc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marine activities do local communities depend on along the cable route, and how might construction interfere with those activities?</a:t>
            </a:r>
          </a:p>
          <a:p>
            <a:pPr algn="l">
              <a:lnSpc>
                <a:spcPts val="1666"/>
              </a:lnSpc>
            </a:pPr>
            <a:endParaRPr lang="en-US" sz="1400" b="1" spc="-29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941159" y="2414419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36808" y="2834879"/>
            <a:ext cx="4349057" cy="859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Recreational and tourism uses</a:t>
            </a:r>
          </a:p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Inshore fishing</a:t>
            </a:r>
          </a:p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Recreational and tourism uses</a:t>
            </a:r>
          </a:p>
          <a:p>
            <a:pPr algn="l">
              <a:lnSpc>
                <a:spcPts val="1666"/>
              </a:lnSpc>
            </a:pPr>
            <a:endParaRPr lang="en-US" sz="1400" b="1" spc="-29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74559" y="4367354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8934" y="4899050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8739" y="5347051"/>
            <a:ext cx="3674431" cy="859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6"/>
              </a:lnSpc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might construction or presence of the cable affect marine conditions that support livelihoods, like fish availability or safe access to coastal waters?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93079" y="4899050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16175" y="5292485"/>
            <a:ext cx="5061990" cy="1278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Fish and shellfish availability</a:t>
            </a:r>
          </a:p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During installation, the presence of cable ships and temporary marker buoys  could alter currents  </a:t>
            </a:r>
          </a:p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Fishers may lose access to prime fishing grounds for the duration of the works</a:t>
            </a:r>
          </a:p>
          <a:p>
            <a:pPr algn="l">
              <a:lnSpc>
                <a:spcPts val="1666"/>
              </a:lnSpc>
            </a:pPr>
            <a:endParaRPr lang="en-US" sz="1400" b="1" spc="-29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176409" y="7195862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STAKEHOLDER TRADE-OFFS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259856" y="7884186"/>
            <a:ext cx="187706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24640" y="7848250"/>
            <a:ext cx="3773076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18025" y="8261878"/>
            <a:ext cx="3879691" cy="169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Noise from vessels and equipment might affect the quiet environment</a:t>
            </a:r>
          </a:p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 more worrying about power cuts during the holidays, for instance</a:t>
            </a:r>
          </a:p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Short-term loss of access to certain marine areas</a:t>
            </a:r>
          </a:p>
          <a:p>
            <a:pPr algn="l">
              <a:lnSpc>
                <a:spcPts val="1666"/>
              </a:lnSpc>
            </a:pPr>
            <a:endParaRPr lang="en-US" sz="1400" b="1" spc="-29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1666"/>
              </a:lnSpc>
            </a:pPr>
            <a:endParaRPr lang="en-US" sz="1400" b="1" spc="-29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5218598" y="8433328"/>
            <a:ext cx="3754130" cy="106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6"/>
              </a:lnSpc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are the trade-offs for communities if this Plan  moves forward as designed — in terms of access, safety, and day-to-day activities?</a:t>
            </a:r>
          </a:p>
          <a:p>
            <a:pPr algn="l">
              <a:lnSpc>
                <a:spcPts val="1666"/>
              </a:lnSpc>
            </a:pPr>
            <a:endParaRPr lang="en-US" sz="1400" b="1" spc="-29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100000">
              <a:srgbClr val="02009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5136" y="1066800"/>
            <a:ext cx="12197729" cy="0"/>
          </a:xfrm>
          <a:prstGeom prst="line">
            <a:avLst/>
          </a:prstGeom>
          <a:ln w="76200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22236" y="2058138"/>
            <a:ext cx="9417969" cy="1952547"/>
            <a:chOff x="0" y="0"/>
            <a:chExt cx="3733808" cy="774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061" y="1806336"/>
            <a:ext cx="7239273" cy="503603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42671" y="6922521"/>
            <a:ext cx="9417969" cy="1952547"/>
            <a:chOff x="0" y="0"/>
            <a:chExt cx="3733808" cy="7740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24496" y="6670719"/>
            <a:ext cx="7239273" cy="503603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721255" y="1404938"/>
            <a:ext cx="5732459" cy="4965744"/>
          </a:xfrm>
          <a:custGeom>
            <a:avLst/>
            <a:gdLst/>
            <a:ahLst/>
            <a:cxnLst/>
            <a:rect l="l" t="t" r="r" b="b"/>
            <a:pathLst>
              <a:path w="5732459" h="4965744">
                <a:moveTo>
                  <a:pt x="0" y="0"/>
                </a:moveTo>
                <a:lnTo>
                  <a:pt x="5732459" y="0"/>
                </a:lnTo>
                <a:lnTo>
                  <a:pt x="5732459" y="4965744"/>
                </a:lnTo>
                <a:lnTo>
                  <a:pt x="0" y="49657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09129" y="5106059"/>
            <a:ext cx="4438476" cy="4804268"/>
          </a:xfrm>
          <a:custGeom>
            <a:avLst/>
            <a:gdLst/>
            <a:ahLst/>
            <a:cxnLst/>
            <a:rect l="l" t="t" r="r" b="b"/>
            <a:pathLst>
              <a:path w="4438476" h="4804268">
                <a:moveTo>
                  <a:pt x="0" y="0"/>
                </a:moveTo>
                <a:lnTo>
                  <a:pt x="4438476" y="0"/>
                </a:lnTo>
                <a:lnTo>
                  <a:pt x="4438476" y="4804268"/>
                </a:lnTo>
                <a:lnTo>
                  <a:pt x="0" y="480426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1 : COMMUNITY POV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2082" y="1898672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ANALYTICS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9129" y="2430368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8739" y="2824454"/>
            <a:ext cx="3674431" cy="859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6"/>
              </a:lnSpc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Where are areas of high marine use or value to communities that should be treated with caution during cable installation?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51957" y="2414584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47605" y="2824454"/>
            <a:ext cx="3901677" cy="859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Ferry Routes: </a:t>
            </a:r>
          </a:p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Traditional Fishing Grounds</a:t>
            </a:r>
          </a:p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wreck sites</a:t>
            </a:r>
          </a:p>
          <a:p>
            <a:pPr marL="302261" lvl="1" indent="-151130" algn="l">
              <a:lnSpc>
                <a:spcPts val="1666"/>
              </a:lnSpc>
              <a:buFont typeface="Arial"/>
              <a:buChar char="•"/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Aquaculture site at Pegal Bay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02517" y="6763055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COMMUNITY IMPACT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26892" y="7294751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16697" y="7742751"/>
            <a:ext cx="3674431" cy="106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6"/>
              </a:lnSpc>
            </a:pPr>
            <a:r>
              <a:rPr lang="en-US" sz="1400" b="1" spc="-2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long-term benefits does Plan A offer to nearby communities (e.g., improved energy access or economic opportunities), and how can those be measured or ensured?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9915" y="7186233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495407" y="7673369"/>
            <a:ext cx="5061990" cy="88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Energy access and capacity increases 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 least £371 million to the Orkney economy 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Economic diversification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Environmental benefits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4827" y="2526241"/>
            <a:ext cx="10668867" cy="5968105"/>
          </a:xfrm>
          <a:custGeom>
            <a:avLst/>
            <a:gdLst/>
            <a:ahLst/>
            <a:cxnLst/>
            <a:rect l="l" t="t" r="r" b="b"/>
            <a:pathLst>
              <a:path w="10668867" h="5968105">
                <a:moveTo>
                  <a:pt x="0" y="0"/>
                </a:moveTo>
                <a:lnTo>
                  <a:pt x="10668867" y="0"/>
                </a:lnTo>
                <a:lnTo>
                  <a:pt x="10668867" y="5968105"/>
                </a:lnTo>
                <a:lnTo>
                  <a:pt x="0" y="596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30604" y="70726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NATIONAL SITE NETWORK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15867" y="8605713"/>
            <a:ext cx="4527827" cy="46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2616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3" tooltip="https://sitelink.nature.scot/map"/>
              </a:rPr>
              <a:t>https://sitelink.nature.scot/map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1692" y="2786461"/>
            <a:ext cx="6679905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Post-Brexit, UK SPAs no longer fall under the EU Natura 2000 network. Instead, they are now part of the National Site Network under UK law.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includes the </a:t>
            </a:r>
            <a:r>
              <a:rPr lang="en-US" sz="33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Brims SPA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which remains protected due to its significance for seabirds and marine mammals.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5136" y="1066800"/>
            <a:ext cx="12197729" cy="0"/>
          </a:xfrm>
          <a:prstGeom prst="line">
            <a:avLst/>
          </a:prstGeom>
          <a:ln w="76200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22236" y="2058138"/>
            <a:ext cx="9417969" cy="2026381"/>
            <a:chOff x="0" y="0"/>
            <a:chExt cx="3733808" cy="8033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3809" cy="803370"/>
            </a:xfrm>
            <a:custGeom>
              <a:avLst/>
              <a:gdLst/>
              <a:ahLst/>
              <a:cxnLst/>
              <a:rect l="l" t="t" r="r" b="b"/>
              <a:pathLst>
                <a:path w="3733809" h="803370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86930"/>
                  </a:lnTo>
                  <a:cubicBezTo>
                    <a:pt x="3733809" y="791290"/>
                    <a:pt x="3732076" y="795472"/>
                    <a:pt x="3728993" y="798555"/>
                  </a:cubicBezTo>
                  <a:cubicBezTo>
                    <a:pt x="3725910" y="801638"/>
                    <a:pt x="3721728" y="803370"/>
                    <a:pt x="3717368" y="803370"/>
                  </a:cubicBezTo>
                  <a:lnTo>
                    <a:pt x="16441" y="803370"/>
                  </a:lnTo>
                  <a:cubicBezTo>
                    <a:pt x="12080" y="803370"/>
                    <a:pt x="7899" y="801638"/>
                    <a:pt x="4815" y="798555"/>
                  </a:cubicBezTo>
                  <a:cubicBezTo>
                    <a:pt x="1732" y="795472"/>
                    <a:pt x="0" y="791290"/>
                    <a:pt x="0" y="786930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33808" cy="841470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061" y="1806336"/>
            <a:ext cx="7239273" cy="503603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4713" y="4717320"/>
            <a:ext cx="9417969" cy="2333848"/>
            <a:chOff x="0" y="0"/>
            <a:chExt cx="3733808" cy="9252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3809" cy="925268"/>
            </a:xfrm>
            <a:custGeom>
              <a:avLst/>
              <a:gdLst/>
              <a:ahLst/>
              <a:cxnLst/>
              <a:rect l="l" t="t" r="r" b="b"/>
              <a:pathLst>
                <a:path w="3733809" h="92526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908827"/>
                  </a:lnTo>
                  <a:cubicBezTo>
                    <a:pt x="3733809" y="913187"/>
                    <a:pt x="3732076" y="917369"/>
                    <a:pt x="3728993" y="920452"/>
                  </a:cubicBezTo>
                  <a:cubicBezTo>
                    <a:pt x="3725910" y="923536"/>
                    <a:pt x="3721728" y="925268"/>
                    <a:pt x="3717368" y="925268"/>
                  </a:cubicBezTo>
                  <a:lnTo>
                    <a:pt x="16441" y="925268"/>
                  </a:lnTo>
                  <a:cubicBezTo>
                    <a:pt x="12080" y="925268"/>
                    <a:pt x="7899" y="923536"/>
                    <a:pt x="4815" y="920452"/>
                  </a:cubicBezTo>
                  <a:cubicBezTo>
                    <a:pt x="1732" y="917369"/>
                    <a:pt x="0" y="913187"/>
                    <a:pt x="0" y="908827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3808" cy="96336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6538" y="4465519"/>
            <a:ext cx="7239273" cy="503603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7190" y="7426795"/>
            <a:ext cx="9417969" cy="2232566"/>
            <a:chOff x="0" y="0"/>
            <a:chExt cx="3733808" cy="8851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33809" cy="885114"/>
            </a:xfrm>
            <a:custGeom>
              <a:avLst/>
              <a:gdLst/>
              <a:ahLst/>
              <a:cxnLst/>
              <a:rect l="l" t="t" r="r" b="b"/>
              <a:pathLst>
                <a:path w="3733809" h="885114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868673"/>
                  </a:lnTo>
                  <a:cubicBezTo>
                    <a:pt x="3733809" y="873034"/>
                    <a:pt x="3732076" y="877215"/>
                    <a:pt x="3728993" y="880298"/>
                  </a:cubicBezTo>
                  <a:cubicBezTo>
                    <a:pt x="3725910" y="883382"/>
                    <a:pt x="3721728" y="885114"/>
                    <a:pt x="3717368" y="885114"/>
                  </a:cubicBezTo>
                  <a:lnTo>
                    <a:pt x="16441" y="885114"/>
                  </a:lnTo>
                  <a:cubicBezTo>
                    <a:pt x="12080" y="885114"/>
                    <a:pt x="7899" y="883382"/>
                    <a:pt x="4815" y="880298"/>
                  </a:cubicBezTo>
                  <a:cubicBezTo>
                    <a:pt x="1732" y="877215"/>
                    <a:pt x="0" y="873034"/>
                    <a:pt x="0" y="868673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733808" cy="923214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89015" y="7174994"/>
            <a:ext cx="7239273" cy="503603"/>
            <a:chOff x="0" y="0"/>
            <a:chExt cx="2870052" cy="199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09422" y="8559295"/>
            <a:ext cx="2728678" cy="1143682"/>
            <a:chOff x="0" y="-26882"/>
            <a:chExt cx="3638237" cy="15249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8812" cy="336386"/>
            </a:xfrm>
            <a:custGeom>
              <a:avLst/>
              <a:gdLst/>
              <a:ahLst/>
              <a:cxnLst/>
              <a:rect l="l" t="t" r="r" b="b"/>
              <a:pathLst>
                <a:path w="358812" h="336386">
                  <a:moveTo>
                    <a:pt x="0" y="0"/>
                  </a:moveTo>
                  <a:lnTo>
                    <a:pt x="358812" y="0"/>
                  </a:lnTo>
                  <a:lnTo>
                    <a:pt x="358812" y="336386"/>
                  </a:lnTo>
                  <a:lnTo>
                    <a:pt x="0" y="336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1374" y="577686"/>
              <a:ext cx="327438" cy="327438"/>
            </a:xfrm>
            <a:custGeom>
              <a:avLst/>
              <a:gdLst/>
              <a:ahLst/>
              <a:cxnLst/>
              <a:rect l="l" t="t" r="r" b="b"/>
              <a:pathLst>
                <a:path w="327438" h="327438">
                  <a:moveTo>
                    <a:pt x="0" y="0"/>
                  </a:moveTo>
                  <a:lnTo>
                    <a:pt x="327438" y="0"/>
                  </a:lnTo>
                  <a:lnTo>
                    <a:pt x="327438" y="327438"/>
                  </a:lnTo>
                  <a:lnTo>
                    <a:pt x="0" y="327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1374" y="1146424"/>
              <a:ext cx="367209" cy="351602"/>
            </a:xfrm>
            <a:custGeom>
              <a:avLst/>
              <a:gdLst/>
              <a:ahLst/>
              <a:cxnLst/>
              <a:rect l="l" t="t" r="r" b="b"/>
              <a:pathLst>
                <a:path w="367209" h="351602">
                  <a:moveTo>
                    <a:pt x="0" y="0"/>
                  </a:moveTo>
                  <a:lnTo>
                    <a:pt x="367208" y="0"/>
                  </a:lnTo>
                  <a:lnTo>
                    <a:pt x="367208" y="351602"/>
                  </a:lnTo>
                  <a:lnTo>
                    <a:pt x="0" y="351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90423" y="-26882"/>
              <a:ext cx="3147814" cy="299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4"/>
                </a:lnSpc>
              </a:pPr>
              <a:r>
                <a:rPr lang="en-US" sz="13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Very High to High Seal Density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8841" y="549109"/>
              <a:ext cx="2705748" cy="2964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14"/>
                </a:lnSpc>
              </a:pPr>
              <a:r>
                <a:rPr lang="en-US" sz="1367" dirty="0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Medium Seal Density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38842" y="1125104"/>
              <a:ext cx="3050977" cy="299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4"/>
                </a:lnSpc>
              </a:pPr>
              <a:r>
                <a:rPr lang="en-US" sz="13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Low to Very Low Seal Density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0519242" y="2021071"/>
            <a:ext cx="7309037" cy="5830964"/>
          </a:xfrm>
          <a:custGeom>
            <a:avLst/>
            <a:gdLst/>
            <a:ahLst/>
            <a:cxnLst/>
            <a:rect l="l" t="t" r="r" b="b"/>
            <a:pathLst>
              <a:path w="7309037" h="5830964">
                <a:moveTo>
                  <a:pt x="0" y="0"/>
                </a:moveTo>
                <a:lnTo>
                  <a:pt x="7309037" y="0"/>
                </a:lnTo>
                <a:lnTo>
                  <a:pt x="7309037" y="5830964"/>
                </a:lnTo>
                <a:lnTo>
                  <a:pt x="0" y="583096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1 : CONSERVATIONIST POV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82082" y="1898672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DESCRIPTIVE: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9129" y="2430368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2989" y="2833979"/>
            <a:ext cx="3674431" cy="65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is the current density of benthic invertebrates, sandeels, and large fish along each cable route?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51957" y="2414584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03877" y="2805404"/>
            <a:ext cx="4693939" cy="115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6804" lvl="1" indent="-168402" algn="l">
              <a:lnSpc>
                <a:spcPts val="1856"/>
              </a:lnSpc>
              <a:buFont typeface="Arial"/>
              <a:buChar char="•"/>
            </a:pPr>
            <a:r>
              <a:rPr lang="en-US" sz="1560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Medium benthic invertebrate density</a:t>
            </a:r>
          </a:p>
          <a:p>
            <a:pPr marL="336804" lvl="1" indent="-168402" algn="l">
              <a:lnSpc>
                <a:spcPts val="1856"/>
              </a:lnSpc>
              <a:buFont typeface="Arial"/>
              <a:buChar char="•"/>
            </a:pPr>
            <a:r>
              <a:rPr lang="en-US" sz="1560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Medium sandeel fish density</a:t>
            </a:r>
          </a:p>
          <a:p>
            <a:pPr marL="336804" lvl="1" indent="-168402" algn="l">
              <a:lnSpc>
                <a:spcPts val="1856"/>
              </a:lnSpc>
              <a:buFont typeface="Arial"/>
              <a:buChar char="•"/>
            </a:pPr>
            <a:r>
              <a:rPr lang="en-US" sz="1560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Medium large fish density</a:t>
            </a:r>
          </a:p>
          <a:p>
            <a:pPr marL="336804" lvl="1" indent="-168402" algn="l">
              <a:lnSpc>
                <a:spcPts val="1856"/>
              </a:lnSpc>
              <a:buFont typeface="Arial"/>
              <a:buChar char="•"/>
            </a:pPr>
            <a:r>
              <a:rPr lang="en-US" sz="1560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Tidal Farm borders Natura 2000  (now Special Protected Area)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74559" y="4557854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8934" y="5089550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2989" y="5547076"/>
            <a:ext cx="3674431" cy="65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are the long-term ecological impacts of cable construction on seals, cetaceans, and biodiversity?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1957" y="4976736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03877" y="5359096"/>
            <a:ext cx="4693939" cy="161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6192" lvl="1" indent="-168096" algn="l">
              <a:lnSpc>
                <a:spcPts val="1853"/>
              </a:lnSpc>
              <a:buFont typeface="Arial"/>
              <a:buChar char="•"/>
            </a:pPr>
            <a:r>
              <a:rPr lang="en-US" sz="1557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Very high impact on seals (route in high-density area) due to noise pollution and EMF radiation</a:t>
            </a:r>
          </a:p>
          <a:p>
            <a:pPr marL="336192" lvl="1" indent="-168096" algn="l">
              <a:lnSpc>
                <a:spcPts val="1853"/>
              </a:lnSpc>
              <a:buFont typeface="Arial"/>
              <a:buChar char="•"/>
            </a:pPr>
            <a:r>
              <a:rPr lang="en-US" sz="1557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Medium impact on sandeel due to sediment disturbance and cetaceans habitat due to noise pollution</a:t>
            </a:r>
          </a:p>
          <a:p>
            <a:pPr marL="336192" lvl="1" indent="-168096" algn="l">
              <a:lnSpc>
                <a:spcPts val="1853"/>
              </a:lnSpc>
              <a:buFont typeface="Arial"/>
              <a:buChar char="•"/>
            </a:pPr>
            <a:r>
              <a:rPr lang="en-US" sz="1557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General biodiversity: Moderate to high, especially near the SPA zone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67036" y="7267329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PRESCRIPTIVE: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88739" y="7799025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1957" y="7707172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231220" y="8118107"/>
            <a:ext cx="4566595" cy="138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6190" lvl="1" indent="-168095" algn="l">
              <a:lnSpc>
                <a:spcPts val="1853"/>
              </a:lnSpc>
              <a:buFont typeface="Arial"/>
              <a:buChar char="•"/>
            </a:pPr>
            <a:r>
              <a:rPr lang="en-US" sz="1557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Avoid construction during seal breeding and pupping seasons</a:t>
            </a:r>
          </a:p>
          <a:p>
            <a:pPr marL="336190" lvl="1" indent="-168095" algn="l">
              <a:lnSpc>
                <a:spcPts val="1853"/>
              </a:lnSpc>
              <a:buFont typeface="Arial"/>
              <a:buChar char="•"/>
            </a:pPr>
            <a:r>
              <a:rPr lang="en-US" sz="1557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 nearshore to reduce disturbance in sensitive coastal habitats.</a:t>
            </a:r>
          </a:p>
          <a:p>
            <a:pPr marL="336190" lvl="1" indent="-168095" algn="l">
              <a:lnSpc>
                <a:spcPts val="1853"/>
              </a:lnSpc>
              <a:buFont typeface="Arial"/>
              <a:buChar char="•"/>
            </a:pPr>
            <a:r>
              <a:rPr lang="en-US" sz="1557" spc="-3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Deploy acoustic monitoring for cetaceans and visual monitoring for seal haul-outs.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144191" y="8097960"/>
            <a:ext cx="4059138" cy="2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Geo-Layers include: Mammals and Marine Protected Areas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02989" y="8285868"/>
            <a:ext cx="3674431" cy="43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Which mitigation strategies should be prioritized to reduce ecological damage?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574604" y="3828164"/>
            <a:ext cx="1947241" cy="662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4299" spc="-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880521" y="4718528"/>
            <a:ext cx="646509" cy="7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5199" spc="-10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5136" y="1066800"/>
            <a:ext cx="12197729" cy="0"/>
          </a:xfrm>
          <a:prstGeom prst="line">
            <a:avLst/>
          </a:prstGeom>
          <a:ln w="76200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75777" y="2107212"/>
            <a:ext cx="10354231" cy="3036288"/>
            <a:chOff x="0" y="0"/>
            <a:chExt cx="3733808" cy="1094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3809" cy="1094907"/>
            </a:xfrm>
            <a:custGeom>
              <a:avLst/>
              <a:gdLst/>
              <a:ahLst/>
              <a:cxnLst/>
              <a:rect l="l" t="t" r="r" b="b"/>
              <a:pathLst>
                <a:path w="3733809" h="1094907">
                  <a:moveTo>
                    <a:pt x="14954" y="0"/>
                  </a:moveTo>
                  <a:lnTo>
                    <a:pt x="3718854" y="0"/>
                  </a:lnTo>
                  <a:cubicBezTo>
                    <a:pt x="3722820" y="0"/>
                    <a:pt x="3726624" y="1576"/>
                    <a:pt x="3729429" y="4380"/>
                  </a:cubicBezTo>
                  <a:cubicBezTo>
                    <a:pt x="3732233" y="7184"/>
                    <a:pt x="3733809" y="10988"/>
                    <a:pt x="3733809" y="14954"/>
                  </a:cubicBezTo>
                  <a:lnTo>
                    <a:pt x="3733809" y="1079953"/>
                  </a:lnTo>
                  <a:cubicBezTo>
                    <a:pt x="3733809" y="1083919"/>
                    <a:pt x="3732233" y="1087722"/>
                    <a:pt x="3729429" y="1090527"/>
                  </a:cubicBezTo>
                  <a:cubicBezTo>
                    <a:pt x="3726624" y="1093331"/>
                    <a:pt x="3722820" y="1094907"/>
                    <a:pt x="3718854" y="1094907"/>
                  </a:cubicBezTo>
                  <a:lnTo>
                    <a:pt x="14954" y="1094907"/>
                  </a:lnTo>
                  <a:cubicBezTo>
                    <a:pt x="10988" y="1094907"/>
                    <a:pt x="7184" y="1093331"/>
                    <a:pt x="4380" y="1090527"/>
                  </a:cubicBezTo>
                  <a:cubicBezTo>
                    <a:pt x="1576" y="1087722"/>
                    <a:pt x="0" y="1083919"/>
                    <a:pt x="0" y="1079953"/>
                  </a:cubicBezTo>
                  <a:lnTo>
                    <a:pt x="0" y="14954"/>
                  </a:lnTo>
                  <a:cubicBezTo>
                    <a:pt x="0" y="10988"/>
                    <a:pt x="1576" y="7184"/>
                    <a:pt x="4380" y="4380"/>
                  </a:cubicBezTo>
                  <a:cubicBezTo>
                    <a:pt x="7184" y="1576"/>
                    <a:pt x="10988" y="0"/>
                    <a:pt x="149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33808" cy="1133007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5149" y="1830378"/>
            <a:ext cx="7958946" cy="553667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3618" y="0"/>
                  </a:moveTo>
                  <a:lnTo>
                    <a:pt x="2856434" y="0"/>
                  </a:lnTo>
                  <a:cubicBezTo>
                    <a:pt x="2860045" y="0"/>
                    <a:pt x="2863509" y="1435"/>
                    <a:pt x="2866063" y="3989"/>
                  </a:cubicBezTo>
                  <a:cubicBezTo>
                    <a:pt x="2868617" y="6543"/>
                    <a:pt x="2870052" y="10006"/>
                    <a:pt x="2870052" y="13618"/>
                  </a:cubicBezTo>
                  <a:lnTo>
                    <a:pt x="2870052" y="186038"/>
                  </a:lnTo>
                  <a:cubicBezTo>
                    <a:pt x="2870052" y="189650"/>
                    <a:pt x="2868617" y="193114"/>
                    <a:pt x="2866063" y="195668"/>
                  </a:cubicBezTo>
                  <a:cubicBezTo>
                    <a:pt x="2863509" y="198222"/>
                    <a:pt x="2860045" y="199656"/>
                    <a:pt x="2856434" y="199656"/>
                  </a:cubicBezTo>
                  <a:lnTo>
                    <a:pt x="13618" y="199656"/>
                  </a:lnTo>
                  <a:cubicBezTo>
                    <a:pt x="6097" y="199656"/>
                    <a:pt x="0" y="193559"/>
                    <a:pt x="0" y="186038"/>
                  </a:cubicBezTo>
                  <a:lnTo>
                    <a:pt x="0" y="13618"/>
                  </a:lnTo>
                  <a:cubicBezTo>
                    <a:pt x="0" y="10006"/>
                    <a:pt x="1435" y="6543"/>
                    <a:pt x="3989" y="3989"/>
                  </a:cubicBezTo>
                  <a:cubicBezTo>
                    <a:pt x="6543" y="1435"/>
                    <a:pt x="10006" y="0"/>
                    <a:pt x="136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5777" y="5818544"/>
            <a:ext cx="10354231" cy="3161992"/>
            <a:chOff x="0" y="0"/>
            <a:chExt cx="3733808" cy="1140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3809" cy="1140237"/>
            </a:xfrm>
            <a:custGeom>
              <a:avLst/>
              <a:gdLst/>
              <a:ahLst/>
              <a:cxnLst/>
              <a:rect l="l" t="t" r="r" b="b"/>
              <a:pathLst>
                <a:path w="3733809" h="1140237">
                  <a:moveTo>
                    <a:pt x="14954" y="0"/>
                  </a:moveTo>
                  <a:lnTo>
                    <a:pt x="3718854" y="0"/>
                  </a:lnTo>
                  <a:cubicBezTo>
                    <a:pt x="3722820" y="0"/>
                    <a:pt x="3726624" y="1576"/>
                    <a:pt x="3729429" y="4380"/>
                  </a:cubicBezTo>
                  <a:cubicBezTo>
                    <a:pt x="3732233" y="7184"/>
                    <a:pt x="3733809" y="10988"/>
                    <a:pt x="3733809" y="14954"/>
                  </a:cubicBezTo>
                  <a:lnTo>
                    <a:pt x="3733809" y="1125282"/>
                  </a:lnTo>
                  <a:cubicBezTo>
                    <a:pt x="3733809" y="1133541"/>
                    <a:pt x="3727113" y="1140237"/>
                    <a:pt x="3718854" y="1140237"/>
                  </a:cubicBezTo>
                  <a:lnTo>
                    <a:pt x="14954" y="1140237"/>
                  </a:lnTo>
                  <a:cubicBezTo>
                    <a:pt x="6695" y="1140237"/>
                    <a:pt x="0" y="1133541"/>
                    <a:pt x="0" y="1125282"/>
                  </a:cubicBezTo>
                  <a:lnTo>
                    <a:pt x="0" y="14954"/>
                  </a:lnTo>
                  <a:cubicBezTo>
                    <a:pt x="0" y="10988"/>
                    <a:pt x="1576" y="7184"/>
                    <a:pt x="4380" y="4380"/>
                  </a:cubicBezTo>
                  <a:cubicBezTo>
                    <a:pt x="7184" y="1576"/>
                    <a:pt x="10988" y="0"/>
                    <a:pt x="149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3808" cy="1178337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5149" y="5541710"/>
            <a:ext cx="7958946" cy="553667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3618" y="0"/>
                  </a:moveTo>
                  <a:lnTo>
                    <a:pt x="2856434" y="0"/>
                  </a:lnTo>
                  <a:cubicBezTo>
                    <a:pt x="2860045" y="0"/>
                    <a:pt x="2863509" y="1435"/>
                    <a:pt x="2866063" y="3989"/>
                  </a:cubicBezTo>
                  <a:cubicBezTo>
                    <a:pt x="2868617" y="6543"/>
                    <a:pt x="2870052" y="10006"/>
                    <a:pt x="2870052" y="13618"/>
                  </a:cubicBezTo>
                  <a:lnTo>
                    <a:pt x="2870052" y="186038"/>
                  </a:lnTo>
                  <a:cubicBezTo>
                    <a:pt x="2870052" y="189650"/>
                    <a:pt x="2868617" y="193114"/>
                    <a:pt x="2866063" y="195668"/>
                  </a:cubicBezTo>
                  <a:cubicBezTo>
                    <a:pt x="2863509" y="198222"/>
                    <a:pt x="2860045" y="199656"/>
                    <a:pt x="2856434" y="199656"/>
                  </a:cubicBezTo>
                  <a:lnTo>
                    <a:pt x="13618" y="199656"/>
                  </a:lnTo>
                  <a:cubicBezTo>
                    <a:pt x="6097" y="199656"/>
                    <a:pt x="0" y="193559"/>
                    <a:pt x="0" y="186038"/>
                  </a:cubicBezTo>
                  <a:lnTo>
                    <a:pt x="0" y="13618"/>
                  </a:lnTo>
                  <a:cubicBezTo>
                    <a:pt x="0" y="10006"/>
                    <a:pt x="1435" y="6543"/>
                    <a:pt x="3989" y="3989"/>
                  </a:cubicBezTo>
                  <a:cubicBezTo>
                    <a:pt x="6543" y="1435"/>
                    <a:pt x="10006" y="0"/>
                    <a:pt x="136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332574" y="2384045"/>
            <a:ext cx="6618477" cy="6130161"/>
          </a:xfrm>
          <a:custGeom>
            <a:avLst/>
            <a:gdLst/>
            <a:ahLst/>
            <a:cxnLst/>
            <a:rect l="l" t="t" r="r" b="b"/>
            <a:pathLst>
              <a:path w="6618477" h="6130161">
                <a:moveTo>
                  <a:pt x="0" y="0"/>
                </a:moveTo>
                <a:lnTo>
                  <a:pt x="6618477" y="0"/>
                </a:lnTo>
                <a:lnTo>
                  <a:pt x="6618477" y="6130162"/>
                </a:lnTo>
                <a:lnTo>
                  <a:pt x="0" y="613016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1: CONSERVATIONIST POV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0984" y="1932840"/>
            <a:ext cx="8007274" cy="33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2164" b="1" spc="-45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ANALYTICS: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0956" y="2506921"/>
            <a:ext cx="2019857" cy="3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3980" y="3084173"/>
            <a:ext cx="4413666" cy="8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142"/>
              </a:lnSpc>
              <a:buFont typeface="Arial"/>
              <a:buChar char="•"/>
            </a:pPr>
            <a:r>
              <a:rPr lang="en-US" sz="1800" spc="-3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Where can cable routes be placed to fully avoid protected areas and high-biodiversity zones?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25396" y="2489568"/>
            <a:ext cx="4060101" cy="32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49387" y="3019029"/>
            <a:ext cx="4812120" cy="133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1219" lvl="1" indent="-195609" algn="l">
              <a:lnSpc>
                <a:spcPts val="2156"/>
              </a:lnSpc>
              <a:buFont typeface="Arial"/>
              <a:buChar char="•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Borders SPA</a:t>
            </a:r>
          </a:p>
          <a:p>
            <a:pPr marL="391219" lvl="1" indent="-195609" algn="l">
              <a:lnSpc>
                <a:spcPts val="2156"/>
              </a:lnSpc>
              <a:buFont typeface="Arial"/>
              <a:buChar char="•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Minor route adjustment needed to reduce impact on seal haul-outs.</a:t>
            </a:r>
          </a:p>
          <a:p>
            <a:pPr marL="391219" lvl="1" indent="-195609" algn="l">
              <a:lnSpc>
                <a:spcPts val="2156"/>
              </a:lnSpc>
              <a:buFont typeface="Arial"/>
              <a:buChar char="•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Avoid sandeel-rich areas using high-resolution habitat data.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40984" y="5644171"/>
            <a:ext cx="8007274" cy="33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2164" b="1" spc="-45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STAKEHOLDER IMPACT: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8018" y="6218253"/>
            <a:ext cx="2019857" cy="3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0830" y="6957430"/>
            <a:ext cx="4534091" cy="802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205" lvl="1" indent="-194103" algn="l">
              <a:lnSpc>
                <a:spcPts val="2139"/>
              </a:lnSpc>
              <a:buFont typeface="Arial"/>
              <a:buChar char="•"/>
            </a:pPr>
            <a:r>
              <a:rPr lang="en-US" sz="1798" spc="-3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can we ensure biodiversity protection through effective monitoring systems during and after the project?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33667" y="6218253"/>
            <a:ext cx="4060101" cy="32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49387" y="6791081"/>
            <a:ext cx="4883752" cy="160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1541" lvl="1" indent="-195771" algn="l">
              <a:lnSpc>
                <a:spcPts val="2158"/>
              </a:lnSpc>
              <a:buFont typeface="Arial"/>
              <a:buChar char="•"/>
            </a:pPr>
            <a:r>
              <a:rPr lang="en-US" sz="1813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Pre-construction biodiversity mapping essential for baseline data.</a:t>
            </a:r>
          </a:p>
          <a:p>
            <a:pPr marL="391541" lvl="1" indent="-195771" algn="l">
              <a:lnSpc>
                <a:spcPts val="2158"/>
              </a:lnSpc>
              <a:buFont typeface="Arial"/>
              <a:buChar char="•"/>
            </a:pPr>
            <a:r>
              <a:rPr lang="en-US" sz="1813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Deploy real-time monitoring for seals and cetaceans during work.</a:t>
            </a:r>
          </a:p>
          <a:p>
            <a:pPr marL="391541" lvl="1" indent="-195771" algn="l">
              <a:lnSpc>
                <a:spcPts val="2158"/>
              </a:lnSpc>
              <a:buFont typeface="Arial"/>
              <a:buChar char="•"/>
            </a:pPr>
            <a:r>
              <a:rPr lang="en-US" sz="1813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Post-installation surveys to assess benthic and seal recovery.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77374" y="8942436"/>
            <a:ext cx="6840215" cy="26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</a:pPr>
            <a:r>
              <a:rPr lang="en-US" sz="1525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Geo-Layers include: Fish, Macrobenthos, Protected Areas, Biodiversity Indicator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78344" y="3258552"/>
            <a:ext cx="1633056" cy="662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4299" spc="-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84260" y="4148917"/>
            <a:ext cx="646509" cy="7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5199" spc="-10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033435"/>
            <a:ext cx="8666713" cy="0"/>
          </a:xfrm>
          <a:prstGeom prst="line">
            <a:avLst/>
          </a:prstGeom>
          <a:ln w="104775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940791" y="0"/>
            <a:ext cx="7662815" cy="10287000"/>
            <a:chOff x="132150" y="0"/>
            <a:chExt cx="3308408" cy="4441395"/>
          </a:xfrm>
        </p:grpSpPr>
        <p:sp>
          <p:nvSpPr>
            <p:cNvPr id="4" name="Freeform 4"/>
            <p:cNvSpPr/>
            <p:nvPr/>
          </p:nvSpPr>
          <p:spPr>
            <a:xfrm>
              <a:off x="132150" y="0"/>
              <a:ext cx="3308408" cy="4441395"/>
            </a:xfrm>
            <a:custGeom>
              <a:avLst/>
              <a:gdLst/>
              <a:ahLst/>
              <a:cxnLst/>
              <a:rect l="l" t="t" r="r" b="b"/>
              <a:pathLst>
                <a:path w="3308408" h="4441395">
                  <a:moveTo>
                    <a:pt x="0" y="0"/>
                  </a:moveTo>
                  <a:lnTo>
                    <a:pt x="3308408" y="0"/>
                  </a:lnTo>
                  <a:lnTo>
                    <a:pt x="3308408" y="4441395"/>
                  </a:lnTo>
                  <a:lnTo>
                    <a:pt x="0" y="4441395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2246" y="3470837"/>
            <a:ext cx="10004985" cy="605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idal farms: 14.85 MW + 31.36 MW (mainland side)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Cable route: Burwick → Herston → Brims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Underwater length: 7.18 km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MPAs or shipping lanes crossed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BUT: passes through high-density fishing zone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existing infrastructure, but requires 4 underwater crossings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890" y="881166"/>
            <a:ext cx="9978619" cy="185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1"/>
              </a:lnSpc>
              <a:spcBef>
                <a:spcPct val="0"/>
              </a:spcBef>
            </a:pPr>
            <a:r>
              <a:rPr lang="en-US" sz="7501" b="1" u="none" strike="noStrike" spc="-375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2: USING EXISTING TIDAL FARMS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28081" y="3217980"/>
            <a:ext cx="1414388" cy="6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4299" spc="-9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33997" y="4108345"/>
            <a:ext cx="646509" cy="7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5199" spc="-10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72200" y="5930783"/>
            <a:ext cx="1442814" cy="4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099" spc="-6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Burwick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04738" y="6410969"/>
            <a:ext cx="646509" cy="7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5199" spc="-10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46211" y="2783753"/>
            <a:ext cx="1675358" cy="48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sz="3199" spc="-6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Herstone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19460" y="3227505"/>
            <a:ext cx="509811" cy="62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8"/>
              </a:lnSpc>
              <a:spcBef>
                <a:spcPct val="0"/>
              </a:spcBef>
            </a:pPr>
            <a:r>
              <a:rPr lang="en-US" sz="4099" spc="-86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53308" y="2246023"/>
            <a:ext cx="9663629" cy="2025720"/>
            <a:chOff x="0" y="0"/>
            <a:chExt cx="3831202" cy="8031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1202" cy="803109"/>
            </a:xfrm>
            <a:custGeom>
              <a:avLst/>
              <a:gdLst/>
              <a:ahLst/>
              <a:cxnLst/>
              <a:rect l="l" t="t" r="r" b="b"/>
              <a:pathLst>
                <a:path w="3831202" h="803109">
                  <a:moveTo>
                    <a:pt x="16023" y="0"/>
                  </a:moveTo>
                  <a:lnTo>
                    <a:pt x="3815179" y="0"/>
                  </a:lnTo>
                  <a:cubicBezTo>
                    <a:pt x="3824028" y="0"/>
                    <a:pt x="3831202" y="7174"/>
                    <a:pt x="3831202" y="16023"/>
                  </a:cubicBezTo>
                  <a:lnTo>
                    <a:pt x="3831202" y="787086"/>
                  </a:lnTo>
                  <a:cubicBezTo>
                    <a:pt x="3831202" y="791335"/>
                    <a:pt x="3829514" y="795411"/>
                    <a:pt x="3826509" y="798416"/>
                  </a:cubicBezTo>
                  <a:cubicBezTo>
                    <a:pt x="3823504" y="801420"/>
                    <a:pt x="3819428" y="803109"/>
                    <a:pt x="3815179" y="803109"/>
                  </a:cubicBezTo>
                  <a:lnTo>
                    <a:pt x="16023" y="803109"/>
                  </a:lnTo>
                  <a:cubicBezTo>
                    <a:pt x="11773" y="803109"/>
                    <a:pt x="7698" y="801420"/>
                    <a:pt x="4693" y="798416"/>
                  </a:cubicBezTo>
                  <a:cubicBezTo>
                    <a:pt x="1688" y="795411"/>
                    <a:pt x="0" y="791335"/>
                    <a:pt x="0" y="787086"/>
                  </a:cubicBezTo>
                  <a:lnTo>
                    <a:pt x="0" y="16023"/>
                  </a:lnTo>
                  <a:cubicBezTo>
                    <a:pt x="0" y="11773"/>
                    <a:pt x="1688" y="7698"/>
                    <a:pt x="4693" y="4693"/>
                  </a:cubicBezTo>
                  <a:cubicBezTo>
                    <a:pt x="7698" y="1688"/>
                    <a:pt x="11773" y="0"/>
                    <a:pt x="160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31202" cy="841209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5134" y="1994222"/>
            <a:ext cx="7239273" cy="503603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45785" y="4714706"/>
            <a:ext cx="9671152" cy="2054170"/>
            <a:chOff x="0" y="0"/>
            <a:chExt cx="3834184" cy="8143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34184" cy="814388"/>
            </a:xfrm>
            <a:custGeom>
              <a:avLst/>
              <a:gdLst/>
              <a:ahLst/>
              <a:cxnLst/>
              <a:rect l="l" t="t" r="r" b="b"/>
              <a:pathLst>
                <a:path w="3834184" h="814388">
                  <a:moveTo>
                    <a:pt x="16010" y="0"/>
                  </a:moveTo>
                  <a:lnTo>
                    <a:pt x="3818174" y="0"/>
                  </a:lnTo>
                  <a:cubicBezTo>
                    <a:pt x="3822420" y="0"/>
                    <a:pt x="3826492" y="1687"/>
                    <a:pt x="3829495" y="4689"/>
                  </a:cubicBezTo>
                  <a:cubicBezTo>
                    <a:pt x="3832497" y="7692"/>
                    <a:pt x="3834184" y="11764"/>
                    <a:pt x="3834184" y="16010"/>
                  </a:cubicBezTo>
                  <a:lnTo>
                    <a:pt x="3834184" y="798377"/>
                  </a:lnTo>
                  <a:cubicBezTo>
                    <a:pt x="3834184" y="807220"/>
                    <a:pt x="3827016" y="814388"/>
                    <a:pt x="3818174" y="814388"/>
                  </a:cubicBezTo>
                  <a:lnTo>
                    <a:pt x="16010" y="814388"/>
                  </a:lnTo>
                  <a:cubicBezTo>
                    <a:pt x="7168" y="814388"/>
                    <a:pt x="0" y="807220"/>
                    <a:pt x="0" y="798377"/>
                  </a:cubicBezTo>
                  <a:lnTo>
                    <a:pt x="0" y="16010"/>
                  </a:lnTo>
                  <a:cubicBezTo>
                    <a:pt x="0" y="7168"/>
                    <a:pt x="7168" y="0"/>
                    <a:pt x="160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34184" cy="85248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27611" y="4462904"/>
            <a:ext cx="7239273" cy="503603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38263" y="7751880"/>
            <a:ext cx="9622248" cy="1952547"/>
            <a:chOff x="0" y="0"/>
            <a:chExt cx="3814796" cy="7740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14796" cy="774098"/>
            </a:xfrm>
            <a:custGeom>
              <a:avLst/>
              <a:gdLst/>
              <a:ahLst/>
              <a:cxnLst/>
              <a:rect l="l" t="t" r="r" b="b"/>
              <a:pathLst>
                <a:path w="3814796" h="774098">
                  <a:moveTo>
                    <a:pt x="16092" y="0"/>
                  </a:moveTo>
                  <a:lnTo>
                    <a:pt x="3798705" y="0"/>
                  </a:lnTo>
                  <a:cubicBezTo>
                    <a:pt x="3802972" y="0"/>
                    <a:pt x="3807065" y="1695"/>
                    <a:pt x="3810083" y="4713"/>
                  </a:cubicBezTo>
                  <a:cubicBezTo>
                    <a:pt x="3813101" y="7731"/>
                    <a:pt x="3814796" y="11824"/>
                    <a:pt x="3814796" y="16092"/>
                  </a:cubicBezTo>
                  <a:lnTo>
                    <a:pt x="3814796" y="758007"/>
                  </a:lnTo>
                  <a:cubicBezTo>
                    <a:pt x="3814796" y="762274"/>
                    <a:pt x="3813101" y="766368"/>
                    <a:pt x="3810083" y="769385"/>
                  </a:cubicBezTo>
                  <a:cubicBezTo>
                    <a:pt x="3807065" y="772403"/>
                    <a:pt x="3802972" y="774098"/>
                    <a:pt x="3798705" y="774098"/>
                  </a:cubicBezTo>
                  <a:lnTo>
                    <a:pt x="16092" y="774098"/>
                  </a:lnTo>
                  <a:cubicBezTo>
                    <a:pt x="11824" y="774098"/>
                    <a:pt x="7731" y="772403"/>
                    <a:pt x="4713" y="769385"/>
                  </a:cubicBezTo>
                  <a:cubicBezTo>
                    <a:pt x="1695" y="766368"/>
                    <a:pt x="0" y="762274"/>
                    <a:pt x="0" y="758007"/>
                  </a:cubicBezTo>
                  <a:lnTo>
                    <a:pt x="0" y="16092"/>
                  </a:lnTo>
                  <a:cubicBezTo>
                    <a:pt x="0" y="11824"/>
                    <a:pt x="1695" y="7731"/>
                    <a:pt x="4713" y="4713"/>
                  </a:cubicBezTo>
                  <a:cubicBezTo>
                    <a:pt x="7731" y="1695"/>
                    <a:pt x="11824" y="0"/>
                    <a:pt x="160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14796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13642" y="7076827"/>
            <a:ext cx="7239273" cy="503603"/>
            <a:chOff x="0" y="0"/>
            <a:chExt cx="2870052" cy="199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8700" y="2246023"/>
            <a:ext cx="6371388" cy="7323434"/>
          </a:xfrm>
          <a:custGeom>
            <a:avLst/>
            <a:gdLst/>
            <a:ahLst/>
            <a:cxnLst/>
            <a:rect l="l" t="t" r="r" b="b"/>
            <a:pathLst>
              <a:path w="6371388" h="7323434">
                <a:moveTo>
                  <a:pt x="0" y="0"/>
                </a:moveTo>
                <a:lnTo>
                  <a:pt x="6371388" y="0"/>
                </a:lnTo>
                <a:lnTo>
                  <a:pt x="6371388" y="7323434"/>
                </a:lnTo>
                <a:lnTo>
                  <a:pt x="0" y="7323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2 : COMMUNITY POV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13154" y="2086557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DESCRIPTIVE: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40202" y="2618253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19811" y="3021864"/>
            <a:ext cx="4315746" cy="12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2"/>
              </a:lnSpc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marine activities do local communities depend on along the cable route, and how might construction interfere with those activities?</a:t>
            </a:r>
          </a:p>
          <a:p>
            <a:pPr algn="l">
              <a:lnSpc>
                <a:spcPts val="1972"/>
              </a:lnSpc>
            </a:pPr>
            <a:endParaRPr lang="en-US" sz="1657" b="1" spc="-34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472232" y="2602304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67880" y="3032290"/>
            <a:ext cx="4349057" cy="88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942" lvl="1" indent="-158471" algn="l">
              <a:lnSpc>
                <a:spcPts val="1746"/>
              </a:lnSpc>
              <a:buFont typeface="Arial"/>
              <a:buChar char="•"/>
            </a:pP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Active tourism and recreational zones used for fishing</a:t>
            </a:r>
          </a:p>
          <a:p>
            <a:pPr marL="316942" lvl="1" indent="-158471" algn="l">
              <a:lnSpc>
                <a:spcPts val="1746"/>
              </a:lnSpc>
              <a:buFont typeface="Arial"/>
              <a:buChar char="•"/>
            </a:pP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Cables cross through passenger , tanker and cargo shipping routes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05631" y="4555240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30007" y="5086936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19811" y="5544461"/>
            <a:ext cx="3674431" cy="88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4"/>
              </a:lnSpc>
            </a:pPr>
            <a:r>
              <a:rPr lang="en-US" sz="1457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How might construction or presence of the cable affect marine conditions that support livelihoods, like fish availability or safe access to coastal waters?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283029" y="4978418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98521" y="5465554"/>
            <a:ext cx="5061990" cy="110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Fishing zones could be disrupted due to sensitivity to seabed disturbance, 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increased vessel traffic due to construction reducing access of smaller community boats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reduce access and fish availability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91663" y="7169163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STAKEHOLDER TRADE-OFFS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08405" y="7963093"/>
            <a:ext cx="187706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46192" y="7751880"/>
            <a:ext cx="3773076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32962" y="8143766"/>
            <a:ext cx="3879691" cy="132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Face reduced access to traditional waters 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safety risk of navigating near construction vessels.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Fishing, recreational activities being impacted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day to day affected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433851" y="8416154"/>
            <a:ext cx="3754130" cy="110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are the trade-offs for communities if this Plan  moves forward as designed — in terms of access, safety, and day-to-day activities?</a:t>
            </a:r>
          </a:p>
          <a:p>
            <a:pPr algn="l">
              <a:lnSpc>
                <a:spcPts val="1734"/>
              </a:lnSpc>
            </a:pPr>
            <a:endParaRPr lang="en-US" sz="1457" b="1" spc="-30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5136" y="1066800"/>
            <a:ext cx="12197729" cy="0"/>
          </a:xfrm>
          <a:prstGeom prst="line">
            <a:avLst/>
          </a:prstGeom>
          <a:ln w="76200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24062" y="2119254"/>
            <a:ext cx="11703847" cy="2426458"/>
            <a:chOff x="0" y="0"/>
            <a:chExt cx="3733808" cy="774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3230" y="0"/>
                  </a:moveTo>
                  <a:lnTo>
                    <a:pt x="3720579" y="0"/>
                  </a:lnTo>
                  <a:cubicBezTo>
                    <a:pt x="3724087" y="0"/>
                    <a:pt x="3727453" y="1394"/>
                    <a:pt x="3729934" y="3875"/>
                  </a:cubicBezTo>
                  <a:cubicBezTo>
                    <a:pt x="3732415" y="6356"/>
                    <a:pt x="3733809" y="9721"/>
                    <a:pt x="3733809" y="13230"/>
                  </a:cubicBezTo>
                  <a:lnTo>
                    <a:pt x="3733809" y="760869"/>
                  </a:lnTo>
                  <a:cubicBezTo>
                    <a:pt x="3733809" y="764377"/>
                    <a:pt x="3732415" y="767742"/>
                    <a:pt x="3729934" y="770224"/>
                  </a:cubicBezTo>
                  <a:cubicBezTo>
                    <a:pt x="3727453" y="772705"/>
                    <a:pt x="3724087" y="774098"/>
                    <a:pt x="3720579" y="774098"/>
                  </a:cubicBezTo>
                  <a:lnTo>
                    <a:pt x="13230" y="774098"/>
                  </a:lnTo>
                  <a:cubicBezTo>
                    <a:pt x="9721" y="774098"/>
                    <a:pt x="6356" y="772705"/>
                    <a:pt x="3875" y="770224"/>
                  </a:cubicBezTo>
                  <a:cubicBezTo>
                    <a:pt x="1394" y="767742"/>
                    <a:pt x="0" y="764377"/>
                    <a:pt x="0" y="760869"/>
                  </a:cubicBezTo>
                  <a:lnTo>
                    <a:pt x="0" y="13230"/>
                  </a:lnTo>
                  <a:cubicBezTo>
                    <a:pt x="0" y="9721"/>
                    <a:pt x="1394" y="6356"/>
                    <a:pt x="3875" y="3875"/>
                  </a:cubicBezTo>
                  <a:cubicBezTo>
                    <a:pt x="6356" y="1394"/>
                    <a:pt x="9721" y="0"/>
                    <a:pt x="132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68462" y="1806336"/>
            <a:ext cx="8996349" cy="625835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2048" y="0"/>
                  </a:moveTo>
                  <a:lnTo>
                    <a:pt x="2858004" y="0"/>
                  </a:lnTo>
                  <a:cubicBezTo>
                    <a:pt x="2861199" y="0"/>
                    <a:pt x="2864264" y="1269"/>
                    <a:pt x="2866523" y="3529"/>
                  </a:cubicBezTo>
                  <a:cubicBezTo>
                    <a:pt x="2868782" y="5788"/>
                    <a:pt x="2870052" y="8853"/>
                    <a:pt x="2870052" y="12048"/>
                  </a:cubicBezTo>
                  <a:lnTo>
                    <a:pt x="2870052" y="187608"/>
                  </a:lnTo>
                  <a:cubicBezTo>
                    <a:pt x="2870052" y="194262"/>
                    <a:pt x="2864658" y="199656"/>
                    <a:pt x="2858004" y="199656"/>
                  </a:cubicBezTo>
                  <a:lnTo>
                    <a:pt x="12048" y="199656"/>
                  </a:lnTo>
                  <a:cubicBezTo>
                    <a:pt x="5394" y="199656"/>
                    <a:pt x="0" y="194262"/>
                    <a:pt x="0" y="187608"/>
                  </a:cubicBezTo>
                  <a:lnTo>
                    <a:pt x="0" y="12048"/>
                  </a:lnTo>
                  <a:cubicBezTo>
                    <a:pt x="0" y="5394"/>
                    <a:pt x="5394" y="0"/>
                    <a:pt x="1204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4713" y="7024774"/>
            <a:ext cx="11703847" cy="2426458"/>
            <a:chOff x="0" y="0"/>
            <a:chExt cx="3733808" cy="7740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3230" y="0"/>
                  </a:moveTo>
                  <a:lnTo>
                    <a:pt x="3720579" y="0"/>
                  </a:lnTo>
                  <a:cubicBezTo>
                    <a:pt x="3724087" y="0"/>
                    <a:pt x="3727453" y="1394"/>
                    <a:pt x="3729934" y="3875"/>
                  </a:cubicBezTo>
                  <a:cubicBezTo>
                    <a:pt x="3732415" y="6356"/>
                    <a:pt x="3733809" y="9721"/>
                    <a:pt x="3733809" y="13230"/>
                  </a:cubicBezTo>
                  <a:lnTo>
                    <a:pt x="3733809" y="760869"/>
                  </a:lnTo>
                  <a:cubicBezTo>
                    <a:pt x="3733809" y="764377"/>
                    <a:pt x="3732415" y="767742"/>
                    <a:pt x="3729934" y="770224"/>
                  </a:cubicBezTo>
                  <a:cubicBezTo>
                    <a:pt x="3727453" y="772705"/>
                    <a:pt x="3724087" y="774098"/>
                    <a:pt x="3720579" y="774098"/>
                  </a:cubicBezTo>
                  <a:lnTo>
                    <a:pt x="13230" y="774098"/>
                  </a:lnTo>
                  <a:cubicBezTo>
                    <a:pt x="9721" y="774098"/>
                    <a:pt x="6356" y="772705"/>
                    <a:pt x="3875" y="770224"/>
                  </a:cubicBezTo>
                  <a:cubicBezTo>
                    <a:pt x="1394" y="767742"/>
                    <a:pt x="0" y="764377"/>
                    <a:pt x="0" y="760869"/>
                  </a:cubicBezTo>
                  <a:lnTo>
                    <a:pt x="0" y="13230"/>
                  </a:lnTo>
                  <a:cubicBezTo>
                    <a:pt x="0" y="9721"/>
                    <a:pt x="1394" y="6356"/>
                    <a:pt x="3875" y="3875"/>
                  </a:cubicBezTo>
                  <a:cubicBezTo>
                    <a:pt x="6356" y="1394"/>
                    <a:pt x="9721" y="0"/>
                    <a:pt x="132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59113" y="6711856"/>
            <a:ext cx="8996349" cy="625835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2048" y="0"/>
                  </a:moveTo>
                  <a:lnTo>
                    <a:pt x="2858004" y="0"/>
                  </a:lnTo>
                  <a:cubicBezTo>
                    <a:pt x="2861199" y="0"/>
                    <a:pt x="2864264" y="1269"/>
                    <a:pt x="2866523" y="3529"/>
                  </a:cubicBezTo>
                  <a:cubicBezTo>
                    <a:pt x="2868782" y="5788"/>
                    <a:pt x="2870052" y="8853"/>
                    <a:pt x="2870052" y="12048"/>
                  </a:cubicBezTo>
                  <a:lnTo>
                    <a:pt x="2870052" y="187608"/>
                  </a:lnTo>
                  <a:cubicBezTo>
                    <a:pt x="2870052" y="194262"/>
                    <a:pt x="2864658" y="199656"/>
                    <a:pt x="2858004" y="199656"/>
                  </a:cubicBezTo>
                  <a:lnTo>
                    <a:pt x="12048" y="199656"/>
                  </a:lnTo>
                  <a:cubicBezTo>
                    <a:pt x="5394" y="199656"/>
                    <a:pt x="0" y="194262"/>
                    <a:pt x="0" y="187608"/>
                  </a:cubicBezTo>
                  <a:lnTo>
                    <a:pt x="0" y="12048"/>
                  </a:lnTo>
                  <a:cubicBezTo>
                    <a:pt x="0" y="5394"/>
                    <a:pt x="5394" y="0"/>
                    <a:pt x="1204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816561" y="2299590"/>
            <a:ext cx="5165029" cy="6356958"/>
          </a:xfrm>
          <a:custGeom>
            <a:avLst/>
            <a:gdLst/>
            <a:ahLst/>
            <a:cxnLst/>
            <a:rect l="l" t="t" r="r" b="b"/>
            <a:pathLst>
              <a:path w="5165029" h="6356958">
                <a:moveTo>
                  <a:pt x="0" y="0"/>
                </a:moveTo>
                <a:lnTo>
                  <a:pt x="5165028" y="0"/>
                </a:lnTo>
                <a:lnTo>
                  <a:pt x="516502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2 : COMMUNITY POV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41148" y="1923395"/>
            <a:ext cx="9050977" cy="37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446" b="1" spc="-5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ANALYTICS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7674" y="2572304"/>
            <a:ext cx="2283134" cy="37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390" b="1" spc="-5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2335" y="3085714"/>
            <a:ext cx="4566268" cy="124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620" lvl="1" indent="-222310" algn="l">
              <a:lnSpc>
                <a:spcPts val="2450"/>
              </a:lnSpc>
              <a:buFont typeface="Arial"/>
              <a:buChar char="•"/>
            </a:pPr>
            <a:r>
              <a:rPr lang="en-US" sz="2059" spc="-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Where are areas of high marine use or value to communities that should be treated with caution during cable installation?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23111" y="2552690"/>
            <a:ext cx="4589312" cy="36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2390" b="1" spc="-5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93432" y="3095239"/>
            <a:ext cx="4848670" cy="109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869" lvl="1" indent="-196934" algn="l">
              <a:lnSpc>
                <a:spcPts val="2170"/>
              </a:lnSpc>
              <a:buFont typeface="Arial"/>
              <a:buChar char="•"/>
            </a:pPr>
            <a:r>
              <a:rPr lang="en-US" sz="1824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Shorelines</a:t>
            </a:r>
          </a:p>
          <a:p>
            <a:pPr marL="393869" lvl="1" indent="-196934" algn="l">
              <a:lnSpc>
                <a:spcPts val="2170"/>
              </a:lnSpc>
              <a:buFont typeface="Arial"/>
              <a:buChar char="•"/>
            </a:pPr>
            <a:r>
              <a:rPr lang="en-US" sz="1824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Ferry Routes: </a:t>
            </a:r>
          </a:p>
          <a:p>
            <a:pPr marL="393869" lvl="1" indent="-196934" algn="l">
              <a:lnSpc>
                <a:spcPts val="2170"/>
              </a:lnSpc>
              <a:buFont typeface="Arial"/>
              <a:buChar char="•"/>
            </a:pPr>
            <a:r>
              <a:rPr lang="en-US" sz="1824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Traditional Fishing Grounds</a:t>
            </a:r>
          </a:p>
          <a:p>
            <a:pPr marL="393869" lvl="1" indent="-196934" algn="l">
              <a:lnSpc>
                <a:spcPts val="2170"/>
              </a:lnSpc>
              <a:buFont typeface="Arial"/>
              <a:buChar char="•"/>
            </a:pPr>
            <a:r>
              <a:rPr lang="en-US" sz="1824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wreck sites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31799" y="6828915"/>
            <a:ext cx="9050977" cy="37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446" b="1" spc="-5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COMMUNITY IMPACT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004" y="7477824"/>
            <a:ext cx="2283134" cy="37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390" b="1" spc="-5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2335" y="8067760"/>
            <a:ext cx="4566268" cy="132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959" lvl="1" indent="-195480" algn="l">
              <a:lnSpc>
                <a:spcPts val="2154"/>
              </a:lnSpc>
              <a:buFont typeface="Arial"/>
              <a:buChar char="•"/>
            </a:pPr>
            <a:r>
              <a:rPr lang="en-US" sz="1810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long-term benefits does the plan offer to nearby communities (e.g., improved energy access or economic opportunities), and how can those be measured or ensured?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93432" y="7482826"/>
            <a:ext cx="4589312" cy="36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4"/>
              </a:lnSpc>
            </a:pPr>
            <a:r>
              <a:rPr lang="en-US" sz="2390" b="1" spc="-5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37300" y="7975989"/>
            <a:ext cx="6290608" cy="136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959" lvl="1" indent="-195480" algn="l">
              <a:lnSpc>
                <a:spcPts val="2154"/>
              </a:lnSpc>
              <a:buFont typeface="Arial"/>
              <a:buChar char="•"/>
            </a:pPr>
            <a:r>
              <a:rPr lang="en-US" sz="1810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Energy for coastal communities</a:t>
            </a:r>
          </a:p>
          <a:p>
            <a:pPr marL="390959" lvl="1" indent="-195480" algn="l">
              <a:lnSpc>
                <a:spcPts val="2154"/>
              </a:lnSpc>
              <a:buFont typeface="Arial"/>
              <a:buChar char="•"/>
            </a:pPr>
            <a:r>
              <a:rPr lang="en-US" sz="1810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Job creation</a:t>
            </a:r>
          </a:p>
          <a:p>
            <a:pPr marL="390959" lvl="1" indent="-195480" algn="l">
              <a:lnSpc>
                <a:spcPts val="2154"/>
              </a:lnSpc>
              <a:buFont typeface="Arial"/>
              <a:buChar char="•"/>
            </a:pPr>
            <a:r>
              <a:rPr lang="en-US" sz="1810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Cleaner Energy</a:t>
            </a:r>
          </a:p>
          <a:p>
            <a:pPr marL="390959" lvl="1" indent="-195480" algn="l">
              <a:lnSpc>
                <a:spcPts val="2154"/>
              </a:lnSpc>
              <a:buFont typeface="Arial"/>
              <a:buChar char="•"/>
            </a:pPr>
            <a:r>
              <a:rPr lang="en-US" sz="1810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Possibility of other investments</a:t>
            </a:r>
          </a:p>
          <a:p>
            <a:pPr algn="l">
              <a:lnSpc>
                <a:spcPts val="2154"/>
              </a:lnSpc>
            </a:pPr>
            <a:endParaRPr lang="en-US" sz="1810" spc="-38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945397" y="5031475"/>
            <a:ext cx="4264844" cy="426484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33350" cap="sq">
              <a:gradFill>
                <a:gsLst>
                  <a:gs pos="0">
                    <a:srgbClr val="E0E0E0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600265"/>
            <a:ext cx="8929702" cy="186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7000" b="1" spc="-315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WELCOME &amp; 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4499" y="2579115"/>
            <a:ext cx="10816552" cy="765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 algn="l">
              <a:lnSpc>
                <a:spcPts val="5052"/>
              </a:lnSpc>
              <a:buFont typeface="Arial"/>
              <a:buChar char="•"/>
            </a:pPr>
            <a:r>
              <a:rPr lang="en-US" sz="3099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Welcome to the stakeholder consultation meeting</a:t>
            </a:r>
          </a:p>
          <a:p>
            <a:pPr marL="669286" lvl="1" indent="-334643" algn="l">
              <a:lnSpc>
                <a:spcPts val="5052"/>
              </a:lnSpc>
              <a:buFont typeface="Arial"/>
              <a:buChar char="•"/>
            </a:pPr>
            <a:r>
              <a:rPr lang="en-US" sz="3099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To collaboratively decide how to bring power to Hoy Island</a:t>
            </a:r>
          </a:p>
          <a:p>
            <a:pPr marL="669286" lvl="1" indent="-334643" algn="l">
              <a:lnSpc>
                <a:spcPts val="5052"/>
              </a:lnSpc>
              <a:buFont typeface="Arial"/>
              <a:buChar char="•"/>
            </a:pPr>
            <a:r>
              <a:rPr lang="en-US" sz="3099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Hoy currently has no energy infrastructure</a:t>
            </a:r>
          </a:p>
          <a:p>
            <a:pPr marL="669286" lvl="1" indent="-334643" algn="l">
              <a:lnSpc>
                <a:spcPts val="5052"/>
              </a:lnSpc>
              <a:buFont typeface="Arial"/>
              <a:buChar char="•"/>
            </a:pPr>
            <a:r>
              <a:rPr lang="en-US" sz="3099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are joined:</a:t>
            </a:r>
          </a:p>
          <a:p>
            <a:pPr marL="1338572" lvl="2" indent="-446191" algn="l">
              <a:lnSpc>
                <a:spcPts val="5052"/>
              </a:lnSpc>
              <a:buFont typeface="Arial"/>
              <a:buChar char="⚬"/>
            </a:pPr>
            <a:r>
              <a:rPr lang="en-US" sz="3099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Energy Developers</a:t>
            </a:r>
          </a:p>
          <a:p>
            <a:pPr marL="1338572" lvl="2" indent="-446191" algn="l">
              <a:lnSpc>
                <a:spcPts val="5052"/>
              </a:lnSpc>
              <a:buFont typeface="Arial"/>
              <a:buChar char="⚬"/>
            </a:pPr>
            <a:r>
              <a:rPr lang="en-US" sz="3099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Conservationists: marine protection focus</a:t>
            </a:r>
          </a:p>
          <a:p>
            <a:pPr marL="1338572" lvl="2" indent="-446191" algn="l">
              <a:lnSpc>
                <a:spcPts val="5052"/>
              </a:lnSpc>
              <a:buFont typeface="Arial"/>
              <a:buChar char="⚬"/>
            </a:pPr>
            <a:r>
              <a:rPr lang="en-US" sz="3099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Community Representatives: social, local economic priorities</a:t>
            </a:r>
          </a:p>
          <a:p>
            <a:pPr marL="669286" lvl="1" indent="-334643" algn="l">
              <a:lnSpc>
                <a:spcPts val="5052"/>
              </a:lnSpc>
              <a:buFont typeface="Arial"/>
              <a:buChar char="•"/>
            </a:pPr>
            <a:r>
              <a:rPr lang="en-US" sz="3099" spc="-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will present Plan A, then three alternatives, and gather feedback on each</a:t>
            </a:r>
          </a:p>
          <a:p>
            <a:pPr algn="l">
              <a:lnSpc>
                <a:spcPts val="5052"/>
              </a:lnSpc>
            </a:pPr>
            <a:endParaRPr lang="en-US" sz="3099" spc="-6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5136" y="1066800"/>
            <a:ext cx="12197729" cy="0"/>
          </a:xfrm>
          <a:prstGeom prst="line">
            <a:avLst/>
          </a:prstGeom>
          <a:ln w="76200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22236" y="2058138"/>
            <a:ext cx="9417969" cy="1952547"/>
            <a:chOff x="0" y="0"/>
            <a:chExt cx="3733808" cy="774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061" y="1806336"/>
            <a:ext cx="7239273" cy="503603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4713" y="4526820"/>
            <a:ext cx="9417969" cy="1952547"/>
            <a:chOff x="0" y="0"/>
            <a:chExt cx="3733808" cy="7740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6538" y="4275019"/>
            <a:ext cx="7239273" cy="503603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7190" y="7188670"/>
            <a:ext cx="9417969" cy="1952547"/>
            <a:chOff x="0" y="0"/>
            <a:chExt cx="3733808" cy="7740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89015" y="6936869"/>
            <a:ext cx="7239273" cy="503603"/>
            <a:chOff x="0" y="0"/>
            <a:chExt cx="2870052" cy="199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75620" y="8812592"/>
            <a:ext cx="2504862" cy="937053"/>
            <a:chOff x="0" y="-17659"/>
            <a:chExt cx="3339816" cy="12494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5031" cy="276592"/>
            </a:xfrm>
            <a:custGeom>
              <a:avLst/>
              <a:gdLst/>
              <a:ahLst/>
              <a:cxnLst/>
              <a:rect l="l" t="t" r="r" b="b"/>
              <a:pathLst>
                <a:path w="295031" h="276592">
                  <a:moveTo>
                    <a:pt x="0" y="0"/>
                  </a:moveTo>
                  <a:lnTo>
                    <a:pt x="295031" y="0"/>
                  </a:lnTo>
                  <a:lnTo>
                    <a:pt x="295031" y="276592"/>
                  </a:lnTo>
                  <a:lnTo>
                    <a:pt x="0" y="276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797" y="475000"/>
              <a:ext cx="269234" cy="269234"/>
            </a:xfrm>
            <a:custGeom>
              <a:avLst/>
              <a:gdLst/>
              <a:ahLst/>
              <a:cxnLst/>
              <a:rect l="l" t="t" r="r" b="b"/>
              <a:pathLst>
                <a:path w="269234" h="269234">
                  <a:moveTo>
                    <a:pt x="0" y="0"/>
                  </a:moveTo>
                  <a:lnTo>
                    <a:pt x="269234" y="0"/>
                  </a:lnTo>
                  <a:lnTo>
                    <a:pt x="269234" y="269234"/>
                  </a:lnTo>
                  <a:lnTo>
                    <a:pt x="0" y="269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5797" y="942642"/>
              <a:ext cx="301935" cy="289103"/>
            </a:xfrm>
            <a:custGeom>
              <a:avLst/>
              <a:gdLst/>
              <a:ahLst/>
              <a:cxnLst/>
              <a:rect l="l" t="t" r="r" b="b"/>
              <a:pathLst>
                <a:path w="301935" h="289103">
                  <a:moveTo>
                    <a:pt x="0" y="0"/>
                  </a:moveTo>
                  <a:lnTo>
                    <a:pt x="301935" y="0"/>
                  </a:lnTo>
                  <a:lnTo>
                    <a:pt x="301935" y="289103"/>
                  </a:lnTo>
                  <a:lnTo>
                    <a:pt x="0" y="289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03248" y="-17659"/>
              <a:ext cx="2936568" cy="248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74"/>
                </a:lnSpc>
              </a:pPr>
              <a:r>
                <a:rPr lang="en-US" sz="1124" dirty="0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Very High to High Seal Density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43060" y="455950"/>
              <a:ext cx="1782570" cy="242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4"/>
                </a:lnSpc>
              </a:pPr>
              <a:r>
                <a:rPr lang="en-US" sz="1124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Medium Seal Density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43060" y="929557"/>
              <a:ext cx="2508651" cy="242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4"/>
                </a:lnSpc>
              </a:pPr>
              <a:r>
                <a:rPr lang="en-US" sz="1124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Low to Very Low Seal Density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0260026" y="1908197"/>
            <a:ext cx="7714170" cy="6078230"/>
          </a:xfrm>
          <a:custGeom>
            <a:avLst/>
            <a:gdLst/>
            <a:ahLst/>
            <a:cxnLst/>
            <a:rect l="l" t="t" r="r" b="b"/>
            <a:pathLst>
              <a:path w="7714170" h="6078230">
                <a:moveTo>
                  <a:pt x="0" y="0"/>
                </a:moveTo>
                <a:lnTo>
                  <a:pt x="7714169" y="0"/>
                </a:lnTo>
                <a:lnTo>
                  <a:pt x="7714169" y="6078230"/>
                </a:lnTo>
                <a:lnTo>
                  <a:pt x="0" y="60782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11" t="-803" r="-11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2: CONSERVATIONIST POV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82082" y="1898672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DESCRIPTIVE: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9129" y="2430368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8739" y="2833979"/>
            <a:ext cx="3674431" cy="65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is the current density of benthic invertebrates, sandeels, and large fish along each cable route?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51957" y="2414584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647605" y="2833979"/>
            <a:ext cx="3901677" cy="88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942" lvl="1" indent="-158471" algn="l">
              <a:lnSpc>
                <a:spcPts val="1746"/>
              </a:lnSpc>
              <a:buFont typeface="Arial"/>
              <a:buChar char="•"/>
            </a:pP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Benthic Invertebrates are at a </a:t>
            </a:r>
            <a:r>
              <a:rPr lang="en-US" sz="1468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Medium density</a:t>
            </a: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marL="316942" lvl="1" indent="-158471" algn="l">
              <a:lnSpc>
                <a:spcPts val="1746"/>
              </a:lnSpc>
              <a:buFont typeface="Arial"/>
              <a:buChar char="•"/>
            </a:pP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Sandeels are at a </a:t>
            </a:r>
            <a:r>
              <a:rPr lang="en-US" sz="1468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 density</a:t>
            </a: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marL="316942" lvl="1" indent="-158471" algn="l">
              <a:lnSpc>
                <a:spcPts val="1746"/>
              </a:lnSpc>
              <a:buFont typeface="Arial"/>
              <a:buChar char="•"/>
            </a:pP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Large fish at a </a:t>
            </a:r>
            <a:r>
              <a:rPr lang="en-US" sz="1468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Medium density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74559" y="4367354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8934" y="4899050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8739" y="5356576"/>
            <a:ext cx="3674431" cy="65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are the long-term ecological impacts of cable construction on seals, cetaceans, and biodiversity?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51957" y="4790533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863169" y="5068118"/>
            <a:ext cx="5061990" cy="132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Seals: </a:t>
            </a: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High risk of disturbance to resting, breeding- due to noise and habitat disruption.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Cetaceans</a:t>
            </a: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: Potential disruption to communication and navigation from underwater noise.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b="1" spc="-3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Biodiversity</a:t>
            </a: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: Seabed disturbance may reduce benthic species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67036" y="7029204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PRESCRIPTIVE: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88739" y="7560900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751957" y="7594541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751957" y="7976902"/>
            <a:ext cx="3797325" cy="110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Seasonal timing consideration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Trenchless technology is required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Noise reduction measures to be in place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Pre-construction ecological surveys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Establish buffer zones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636264" y="8504214"/>
            <a:ext cx="3122353" cy="17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"/>
              </a:lnSpc>
            </a:pPr>
            <a:r>
              <a:rPr lang="en-US" sz="1007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Geo-Layers include: Mammals, Marine Protected Areas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88739" y="8047743"/>
            <a:ext cx="3674431" cy="43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Which mitigation strategies should be prioritized to reduce ecological damage?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21255" y="1977373"/>
            <a:ext cx="887981" cy="41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sz="2699" spc="-5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913315" y="2539906"/>
            <a:ext cx="405891" cy="49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4"/>
              </a:lnSpc>
              <a:spcBef>
                <a:spcPct val="0"/>
              </a:spcBef>
            </a:pPr>
            <a:r>
              <a:rPr lang="en-US" sz="3264" spc="-68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928965" y="2626323"/>
            <a:ext cx="1738615" cy="43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983" spc="-62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Herstone</a:t>
            </a:r>
            <a:endParaRPr lang="en-US" sz="2983" spc="-62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4314336" y="2193728"/>
            <a:ext cx="353244" cy="44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840" spc="-5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401434" y="4945635"/>
            <a:ext cx="1442814" cy="4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099" spc="-6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Burwick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33973" y="5425822"/>
            <a:ext cx="646509" cy="7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5199" spc="-10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45136" y="1066800"/>
            <a:ext cx="12197729" cy="0"/>
          </a:xfrm>
          <a:prstGeom prst="line">
            <a:avLst/>
          </a:prstGeom>
          <a:ln w="76200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75777" y="2107212"/>
            <a:ext cx="10354231" cy="3036288"/>
            <a:chOff x="0" y="0"/>
            <a:chExt cx="3733808" cy="1094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3809" cy="1094907"/>
            </a:xfrm>
            <a:custGeom>
              <a:avLst/>
              <a:gdLst/>
              <a:ahLst/>
              <a:cxnLst/>
              <a:rect l="l" t="t" r="r" b="b"/>
              <a:pathLst>
                <a:path w="3733809" h="1094907">
                  <a:moveTo>
                    <a:pt x="14954" y="0"/>
                  </a:moveTo>
                  <a:lnTo>
                    <a:pt x="3718854" y="0"/>
                  </a:lnTo>
                  <a:cubicBezTo>
                    <a:pt x="3722820" y="0"/>
                    <a:pt x="3726624" y="1576"/>
                    <a:pt x="3729429" y="4380"/>
                  </a:cubicBezTo>
                  <a:cubicBezTo>
                    <a:pt x="3732233" y="7184"/>
                    <a:pt x="3733809" y="10988"/>
                    <a:pt x="3733809" y="14954"/>
                  </a:cubicBezTo>
                  <a:lnTo>
                    <a:pt x="3733809" y="1079953"/>
                  </a:lnTo>
                  <a:cubicBezTo>
                    <a:pt x="3733809" y="1083919"/>
                    <a:pt x="3732233" y="1087722"/>
                    <a:pt x="3729429" y="1090527"/>
                  </a:cubicBezTo>
                  <a:cubicBezTo>
                    <a:pt x="3726624" y="1093331"/>
                    <a:pt x="3722820" y="1094907"/>
                    <a:pt x="3718854" y="1094907"/>
                  </a:cubicBezTo>
                  <a:lnTo>
                    <a:pt x="14954" y="1094907"/>
                  </a:lnTo>
                  <a:cubicBezTo>
                    <a:pt x="10988" y="1094907"/>
                    <a:pt x="7184" y="1093331"/>
                    <a:pt x="4380" y="1090527"/>
                  </a:cubicBezTo>
                  <a:cubicBezTo>
                    <a:pt x="1576" y="1087722"/>
                    <a:pt x="0" y="1083919"/>
                    <a:pt x="0" y="1079953"/>
                  </a:cubicBezTo>
                  <a:lnTo>
                    <a:pt x="0" y="14954"/>
                  </a:lnTo>
                  <a:cubicBezTo>
                    <a:pt x="0" y="10988"/>
                    <a:pt x="1576" y="7184"/>
                    <a:pt x="4380" y="4380"/>
                  </a:cubicBezTo>
                  <a:cubicBezTo>
                    <a:pt x="7184" y="1576"/>
                    <a:pt x="10988" y="0"/>
                    <a:pt x="149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33808" cy="1133007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5149" y="1830378"/>
            <a:ext cx="7958946" cy="553667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3618" y="0"/>
                  </a:moveTo>
                  <a:lnTo>
                    <a:pt x="2856434" y="0"/>
                  </a:lnTo>
                  <a:cubicBezTo>
                    <a:pt x="2860045" y="0"/>
                    <a:pt x="2863509" y="1435"/>
                    <a:pt x="2866063" y="3989"/>
                  </a:cubicBezTo>
                  <a:cubicBezTo>
                    <a:pt x="2868617" y="6543"/>
                    <a:pt x="2870052" y="10006"/>
                    <a:pt x="2870052" y="13618"/>
                  </a:cubicBezTo>
                  <a:lnTo>
                    <a:pt x="2870052" y="186038"/>
                  </a:lnTo>
                  <a:cubicBezTo>
                    <a:pt x="2870052" y="189650"/>
                    <a:pt x="2868617" y="193114"/>
                    <a:pt x="2866063" y="195668"/>
                  </a:cubicBezTo>
                  <a:cubicBezTo>
                    <a:pt x="2863509" y="198222"/>
                    <a:pt x="2860045" y="199656"/>
                    <a:pt x="2856434" y="199656"/>
                  </a:cubicBezTo>
                  <a:lnTo>
                    <a:pt x="13618" y="199656"/>
                  </a:lnTo>
                  <a:cubicBezTo>
                    <a:pt x="6097" y="199656"/>
                    <a:pt x="0" y="193559"/>
                    <a:pt x="0" y="186038"/>
                  </a:cubicBezTo>
                  <a:lnTo>
                    <a:pt x="0" y="13618"/>
                  </a:lnTo>
                  <a:cubicBezTo>
                    <a:pt x="0" y="10006"/>
                    <a:pt x="1435" y="6543"/>
                    <a:pt x="3989" y="3989"/>
                  </a:cubicBezTo>
                  <a:cubicBezTo>
                    <a:pt x="6543" y="1435"/>
                    <a:pt x="10006" y="0"/>
                    <a:pt x="136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5777" y="5818544"/>
            <a:ext cx="10354231" cy="3161992"/>
            <a:chOff x="0" y="0"/>
            <a:chExt cx="3733808" cy="1140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3809" cy="1140237"/>
            </a:xfrm>
            <a:custGeom>
              <a:avLst/>
              <a:gdLst/>
              <a:ahLst/>
              <a:cxnLst/>
              <a:rect l="l" t="t" r="r" b="b"/>
              <a:pathLst>
                <a:path w="3733809" h="1140237">
                  <a:moveTo>
                    <a:pt x="14954" y="0"/>
                  </a:moveTo>
                  <a:lnTo>
                    <a:pt x="3718854" y="0"/>
                  </a:lnTo>
                  <a:cubicBezTo>
                    <a:pt x="3722820" y="0"/>
                    <a:pt x="3726624" y="1576"/>
                    <a:pt x="3729429" y="4380"/>
                  </a:cubicBezTo>
                  <a:cubicBezTo>
                    <a:pt x="3732233" y="7184"/>
                    <a:pt x="3733809" y="10988"/>
                    <a:pt x="3733809" y="14954"/>
                  </a:cubicBezTo>
                  <a:lnTo>
                    <a:pt x="3733809" y="1125282"/>
                  </a:lnTo>
                  <a:cubicBezTo>
                    <a:pt x="3733809" y="1133541"/>
                    <a:pt x="3727113" y="1140237"/>
                    <a:pt x="3718854" y="1140237"/>
                  </a:cubicBezTo>
                  <a:lnTo>
                    <a:pt x="14954" y="1140237"/>
                  </a:lnTo>
                  <a:cubicBezTo>
                    <a:pt x="6695" y="1140237"/>
                    <a:pt x="0" y="1133541"/>
                    <a:pt x="0" y="1125282"/>
                  </a:cubicBezTo>
                  <a:lnTo>
                    <a:pt x="0" y="14954"/>
                  </a:lnTo>
                  <a:cubicBezTo>
                    <a:pt x="0" y="10988"/>
                    <a:pt x="1576" y="7184"/>
                    <a:pt x="4380" y="4380"/>
                  </a:cubicBezTo>
                  <a:cubicBezTo>
                    <a:pt x="7184" y="1576"/>
                    <a:pt x="10988" y="0"/>
                    <a:pt x="149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3808" cy="1178337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5149" y="5541710"/>
            <a:ext cx="7958946" cy="553667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3618" y="0"/>
                  </a:moveTo>
                  <a:lnTo>
                    <a:pt x="2856434" y="0"/>
                  </a:lnTo>
                  <a:cubicBezTo>
                    <a:pt x="2860045" y="0"/>
                    <a:pt x="2863509" y="1435"/>
                    <a:pt x="2866063" y="3989"/>
                  </a:cubicBezTo>
                  <a:cubicBezTo>
                    <a:pt x="2868617" y="6543"/>
                    <a:pt x="2870052" y="10006"/>
                    <a:pt x="2870052" y="13618"/>
                  </a:cubicBezTo>
                  <a:lnTo>
                    <a:pt x="2870052" y="186038"/>
                  </a:lnTo>
                  <a:cubicBezTo>
                    <a:pt x="2870052" y="189650"/>
                    <a:pt x="2868617" y="193114"/>
                    <a:pt x="2866063" y="195668"/>
                  </a:cubicBezTo>
                  <a:cubicBezTo>
                    <a:pt x="2863509" y="198222"/>
                    <a:pt x="2860045" y="199656"/>
                    <a:pt x="2856434" y="199656"/>
                  </a:cubicBezTo>
                  <a:lnTo>
                    <a:pt x="13618" y="199656"/>
                  </a:lnTo>
                  <a:cubicBezTo>
                    <a:pt x="6097" y="199656"/>
                    <a:pt x="0" y="193559"/>
                    <a:pt x="0" y="186038"/>
                  </a:cubicBezTo>
                  <a:lnTo>
                    <a:pt x="0" y="13618"/>
                  </a:lnTo>
                  <a:cubicBezTo>
                    <a:pt x="0" y="10006"/>
                    <a:pt x="1435" y="6543"/>
                    <a:pt x="3989" y="3989"/>
                  </a:cubicBezTo>
                  <a:cubicBezTo>
                    <a:pt x="6543" y="1435"/>
                    <a:pt x="10006" y="0"/>
                    <a:pt x="136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559419" y="5882566"/>
            <a:ext cx="3999671" cy="3885003"/>
          </a:xfrm>
          <a:custGeom>
            <a:avLst/>
            <a:gdLst/>
            <a:ahLst/>
            <a:cxnLst/>
            <a:rect l="l" t="t" r="r" b="b"/>
            <a:pathLst>
              <a:path w="3999671" h="3885003">
                <a:moveTo>
                  <a:pt x="0" y="0"/>
                </a:moveTo>
                <a:lnTo>
                  <a:pt x="3999671" y="0"/>
                </a:lnTo>
                <a:lnTo>
                  <a:pt x="3999671" y="3885003"/>
                </a:lnTo>
                <a:lnTo>
                  <a:pt x="0" y="388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701533" y="1171575"/>
            <a:ext cx="4796598" cy="4644316"/>
          </a:xfrm>
          <a:custGeom>
            <a:avLst/>
            <a:gdLst/>
            <a:ahLst/>
            <a:cxnLst/>
            <a:rect l="l" t="t" r="r" b="b"/>
            <a:pathLst>
              <a:path w="4796598" h="4644316">
                <a:moveTo>
                  <a:pt x="0" y="0"/>
                </a:moveTo>
                <a:lnTo>
                  <a:pt x="4796598" y="0"/>
                </a:lnTo>
                <a:lnTo>
                  <a:pt x="4796598" y="4644316"/>
                </a:lnTo>
                <a:lnTo>
                  <a:pt x="0" y="464431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619900" y="2384045"/>
            <a:ext cx="1491856" cy="1566036"/>
          </a:xfrm>
          <a:custGeom>
            <a:avLst/>
            <a:gdLst/>
            <a:ahLst/>
            <a:cxnLst/>
            <a:rect l="l" t="t" r="r" b="b"/>
            <a:pathLst>
              <a:path w="1491856" h="1566036">
                <a:moveTo>
                  <a:pt x="0" y="0"/>
                </a:moveTo>
                <a:lnTo>
                  <a:pt x="1491855" y="0"/>
                </a:lnTo>
                <a:lnTo>
                  <a:pt x="1491855" y="1566036"/>
                </a:lnTo>
                <a:lnTo>
                  <a:pt x="0" y="15660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2: CONSERVATIONIST POV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0984" y="1932840"/>
            <a:ext cx="8007274" cy="33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2164" b="1" spc="-45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ANALYTICS: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956" y="2506921"/>
            <a:ext cx="2019857" cy="3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3980" y="3084173"/>
            <a:ext cx="4413666" cy="8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142"/>
              </a:lnSpc>
              <a:buFont typeface="Arial"/>
              <a:buChar char="•"/>
            </a:pPr>
            <a:r>
              <a:rPr lang="en-US" sz="1800" spc="-3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Where can cable routes be placed to fully avoid protected areas and high-biodiversity zones?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25396" y="2489568"/>
            <a:ext cx="4060101" cy="32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27446" y="3110021"/>
            <a:ext cx="4812120" cy="186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1219" lvl="1" indent="-195609" algn="l">
              <a:lnSpc>
                <a:spcPts val="2156"/>
              </a:lnSpc>
              <a:buFont typeface="Arial"/>
              <a:buChar char="•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There is no Marine Protected Area crossed, which is positive.</a:t>
            </a:r>
          </a:p>
          <a:p>
            <a:pPr marL="391219" lvl="1" indent="-195609" algn="l">
              <a:lnSpc>
                <a:spcPts val="2156"/>
              </a:lnSpc>
              <a:buFont typeface="Arial"/>
              <a:buChar char="•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Minor route adjustment - to reduce impact on dense seal populations.</a:t>
            </a:r>
          </a:p>
          <a:p>
            <a:pPr marL="391219" lvl="1" indent="-195609" algn="l">
              <a:lnSpc>
                <a:spcPts val="2156"/>
              </a:lnSpc>
              <a:buFont typeface="Arial"/>
              <a:buChar char="•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Need to avoid sandeel hotspots, based on updated ecological surveys.</a:t>
            </a:r>
          </a:p>
          <a:p>
            <a:pPr algn="l">
              <a:lnSpc>
                <a:spcPts val="2156"/>
              </a:lnSpc>
            </a:pPr>
            <a:endParaRPr lang="en-US" sz="1812" spc="-38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40984" y="5644171"/>
            <a:ext cx="8007274" cy="33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2164" b="1" spc="-45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STAKEHOLDER IMPACT: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8018" y="6218253"/>
            <a:ext cx="2019857" cy="3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0830" y="6957430"/>
            <a:ext cx="4534091" cy="80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205" lvl="1" indent="-194102" algn="l">
              <a:lnSpc>
                <a:spcPts val="2139"/>
              </a:lnSpc>
              <a:buFont typeface="Arial"/>
              <a:buChar char="•"/>
            </a:pPr>
            <a:r>
              <a:rPr lang="en-US" sz="1798" spc="-3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can we ensure biodiversity protection through effective monitoring systems during and after the project?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33667" y="6218253"/>
            <a:ext cx="4060101" cy="32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46256" y="6781556"/>
            <a:ext cx="4883752" cy="12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951" lvl="1" indent="-184975" algn="l">
              <a:lnSpc>
                <a:spcPts val="2039"/>
              </a:lnSpc>
              <a:buFont typeface="Arial"/>
              <a:buChar char="•"/>
            </a:pPr>
            <a:r>
              <a:rPr lang="en-US" sz="1713" spc="-3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Baseline monitoring:</a:t>
            </a:r>
          </a:p>
          <a:p>
            <a:pPr marL="369951" lvl="1" indent="-184975" algn="l">
              <a:lnSpc>
                <a:spcPts val="2039"/>
              </a:lnSpc>
              <a:buFont typeface="Arial"/>
              <a:buChar char="•"/>
            </a:pPr>
            <a:r>
              <a:rPr lang="en-US" sz="1713" spc="-3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Real-time construction monitoring:</a:t>
            </a:r>
          </a:p>
          <a:p>
            <a:pPr marL="369951" lvl="1" indent="-184975" algn="l">
              <a:lnSpc>
                <a:spcPts val="2039"/>
              </a:lnSpc>
              <a:buFont typeface="Arial"/>
              <a:buChar char="•"/>
            </a:pPr>
            <a:r>
              <a:rPr lang="en-US" sz="1713" spc="-3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Post-construction monitoring:</a:t>
            </a:r>
          </a:p>
          <a:p>
            <a:pPr marL="369951" lvl="1" indent="-184975" algn="l">
              <a:lnSpc>
                <a:spcPts val="2039"/>
              </a:lnSpc>
              <a:buFont typeface="Arial"/>
              <a:buChar char="•"/>
            </a:pPr>
            <a:r>
              <a:rPr lang="en-US" sz="1713" spc="-3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Adaptive management:</a:t>
            </a:r>
          </a:p>
          <a:p>
            <a:pPr marL="369951" lvl="1" indent="-184975" algn="l">
              <a:lnSpc>
                <a:spcPts val="2039"/>
              </a:lnSpc>
              <a:buFont typeface="Arial"/>
              <a:buChar char="•"/>
            </a:pPr>
            <a:r>
              <a:rPr lang="en-US" sz="1713" spc="-3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Public reporting: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12706" y="9965642"/>
            <a:ext cx="5493097" cy="2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Geo-Layers include: Fish, Macrobenthos, Protected Areas, Biodiversity Indicator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30473" y="6982934"/>
            <a:ext cx="965098" cy="32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7"/>
              </a:lnSpc>
              <a:spcBef>
                <a:spcPct val="0"/>
              </a:spcBef>
            </a:pPr>
            <a:r>
              <a:rPr lang="en-US" sz="2073" spc="-4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Burwick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026639" y="7225127"/>
            <a:ext cx="432450" cy="53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9"/>
              </a:lnSpc>
              <a:spcBef>
                <a:spcPct val="0"/>
              </a:spcBef>
            </a:pPr>
            <a:r>
              <a:rPr lang="en-US" sz="3478" spc="-73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148850" y="5903326"/>
            <a:ext cx="652755" cy="19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"/>
              </a:lnSpc>
              <a:spcBef>
                <a:spcPct val="0"/>
              </a:spcBef>
            </a:pPr>
            <a:r>
              <a:rPr lang="en-US" sz="1246" spc="-2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Herstone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372200" y="6072510"/>
            <a:ext cx="198633" cy="25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  <a:spcBef>
                <a:spcPct val="0"/>
              </a:spcBef>
            </a:pPr>
            <a:r>
              <a:rPr lang="en-US" sz="1597" spc="-33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9600" y="1500915"/>
            <a:ext cx="13528801" cy="8448676"/>
          </a:xfrm>
          <a:custGeom>
            <a:avLst/>
            <a:gdLst/>
            <a:ahLst/>
            <a:cxnLst/>
            <a:rect l="l" t="t" r="r" b="b"/>
            <a:pathLst>
              <a:path w="13528801" h="8448676">
                <a:moveTo>
                  <a:pt x="0" y="0"/>
                </a:moveTo>
                <a:lnTo>
                  <a:pt x="13528800" y="0"/>
                </a:lnTo>
                <a:lnTo>
                  <a:pt x="13528800" y="8448677"/>
                </a:lnTo>
                <a:lnTo>
                  <a:pt x="0" y="844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73275" y="259532"/>
            <a:ext cx="17341450" cy="10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1"/>
              </a:lnSpc>
              <a:spcBef>
                <a:spcPct val="0"/>
              </a:spcBef>
            </a:pPr>
            <a:r>
              <a:rPr lang="en-US" sz="7501" b="1" spc="-375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3: WAVE FARM TO MURRA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033435"/>
            <a:ext cx="8666713" cy="0"/>
          </a:xfrm>
          <a:prstGeom prst="line">
            <a:avLst/>
          </a:prstGeom>
          <a:ln w="104775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34710" y="0"/>
            <a:ext cx="7662815" cy="10287000"/>
            <a:chOff x="0" y="0"/>
            <a:chExt cx="3308408" cy="4441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8408" cy="4441395"/>
            </a:xfrm>
            <a:custGeom>
              <a:avLst/>
              <a:gdLst/>
              <a:ahLst/>
              <a:cxnLst/>
              <a:rect l="l" t="t" r="r" b="b"/>
              <a:pathLst>
                <a:path w="3308408" h="4441395">
                  <a:moveTo>
                    <a:pt x="0" y="0"/>
                  </a:moveTo>
                  <a:lnTo>
                    <a:pt x="3308408" y="0"/>
                  </a:lnTo>
                  <a:lnTo>
                    <a:pt x="3308408" y="4441395"/>
                  </a:lnTo>
                  <a:lnTo>
                    <a:pt x="0" y="4441395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2246" y="3027050"/>
            <a:ext cx="10004985" cy="692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 farm near Outertown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Energy routed directly to Murra (no landing station at Outertown)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Undersea cable from Farm to Murra = 5.64 km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Avoids MPAs, shipping lanes, and fishing zones entirely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Seabed: Hard substrate (requires careful anchoring and planning)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890" y="881166"/>
            <a:ext cx="9978619" cy="185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1"/>
              </a:lnSpc>
              <a:spcBef>
                <a:spcPct val="0"/>
              </a:spcBef>
            </a:pPr>
            <a:r>
              <a:rPr lang="en-US" sz="7501" b="1" u="none" strike="noStrike" spc="-375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3: WAVE FARM TO MURRA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65006" y="8618506"/>
            <a:ext cx="800184" cy="36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4"/>
              </a:lnSpc>
              <a:spcBef>
                <a:spcPct val="0"/>
              </a:spcBef>
            </a:pPr>
            <a:r>
              <a:rPr lang="en-US" sz="2432" spc="-5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38076" y="9097788"/>
            <a:ext cx="365760" cy="464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941" spc="-61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13073" y="6022015"/>
            <a:ext cx="117728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099" spc="-65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Murra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89194" y="5492760"/>
            <a:ext cx="547092" cy="67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5"/>
              </a:lnSpc>
              <a:spcBef>
                <a:spcPct val="0"/>
              </a:spcBef>
            </a:pPr>
            <a:r>
              <a:rPr lang="en-US" sz="4399" spc="-92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70460" y="2678089"/>
            <a:ext cx="145054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2300" spc="-48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Outertown</a:t>
            </a:r>
            <a:endParaRPr lang="en-US" sz="2300" spc="-48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238076" y="3057784"/>
            <a:ext cx="509811" cy="62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8"/>
              </a:lnSpc>
              <a:spcBef>
                <a:spcPct val="0"/>
              </a:spcBef>
            </a:pPr>
            <a:r>
              <a:rPr lang="en-US" sz="4099" spc="-86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033435"/>
            <a:ext cx="8666713" cy="0"/>
          </a:xfrm>
          <a:prstGeom prst="line">
            <a:avLst/>
          </a:prstGeom>
          <a:ln w="104775" cap="flat">
            <a:solidFill>
              <a:srgbClr val="D9F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34710" y="0"/>
            <a:ext cx="7662815" cy="10287000"/>
            <a:chOff x="0" y="0"/>
            <a:chExt cx="3308408" cy="4441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8408" cy="4441395"/>
            </a:xfrm>
            <a:custGeom>
              <a:avLst/>
              <a:gdLst/>
              <a:ahLst/>
              <a:cxnLst/>
              <a:rect l="l" t="t" r="r" b="b"/>
              <a:pathLst>
                <a:path w="3308408" h="4441395">
                  <a:moveTo>
                    <a:pt x="0" y="0"/>
                  </a:moveTo>
                  <a:lnTo>
                    <a:pt x="3308408" y="0"/>
                  </a:lnTo>
                  <a:lnTo>
                    <a:pt x="3308408" y="4441395"/>
                  </a:lnTo>
                  <a:lnTo>
                    <a:pt x="0" y="4441395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2246" y="3611083"/>
            <a:ext cx="10004985" cy="555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02" lvl="1" indent="-323651" algn="l">
              <a:lnSpc>
                <a:spcPts val="7495"/>
              </a:lnSpc>
              <a:buFont typeface="Arial"/>
              <a:buChar char="•"/>
            </a:pPr>
            <a:r>
              <a:rPr lang="en-US" sz="2998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</a:t>
            </a: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anest environmental profile</a:t>
            </a:r>
          </a:p>
          <a:p>
            <a:pPr marL="647302" lvl="1" indent="-323651" algn="l">
              <a:lnSpc>
                <a:spcPts val="749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Wave energy = minimal marine life interference</a:t>
            </a:r>
          </a:p>
          <a:p>
            <a:pPr marL="647302" lvl="1" indent="-323651" algn="l">
              <a:lnSpc>
                <a:spcPts val="749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 landing stations (Murra)</a:t>
            </a:r>
          </a:p>
          <a:p>
            <a:pPr marL="647302" lvl="1" indent="-323651" algn="l">
              <a:lnSpc>
                <a:spcPts val="749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Efficient energy delivery</a:t>
            </a:r>
          </a:p>
          <a:p>
            <a:pPr marL="647302" lvl="1" indent="-323651" algn="l">
              <a:lnSpc>
                <a:spcPts val="7495"/>
              </a:lnSpc>
              <a:buFont typeface="Arial"/>
              <a:buChar char="•"/>
            </a:pPr>
            <a:r>
              <a:rPr lang="en-US" sz="2998" u="none" strike="noStrike" spc="-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Offers energy autonomy and long-term sustainability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890" y="881166"/>
            <a:ext cx="9978619" cy="1792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71"/>
              </a:lnSpc>
              <a:spcBef>
                <a:spcPct val="0"/>
              </a:spcBef>
            </a:pPr>
            <a:r>
              <a:rPr lang="en-US" sz="7301" b="1" u="none" strike="noStrike" spc="-365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 3: ENVIRONMENTAL &amp; TECHNICAL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65006" y="8618506"/>
            <a:ext cx="800184" cy="36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4"/>
              </a:lnSpc>
              <a:spcBef>
                <a:spcPct val="0"/>
              </a:spcBef>
            </a:pPr>
            <a:r>
              <a:rPr lang="en-US" sz="2432" spc="-5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38076" y="9097788"/>
            <a:ext cx="365760" cy="464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941" spc="-61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86923" y="5927571"/>
            <a:ext cx="1330970" cy="475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099" spc="-65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Murra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89194" y="5492760"/>
            <a:ext cx="547092" cy="67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5"/>
              </a:lnSpc>
              <a:spcBef>
                <a:spcPct val="0"/>
              </a:spcBef>
            </a:pPr>
            <a:r>
              <a:rPr lang="en-US" sz="4399" spc="-92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70460" y="2678089"/>
            <a:ext cx="152674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2300" spc="-48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Outertown</a:t>
            </a:r>
            <a:endParaRPr lang="en-US" sz="2300" spc="-48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238076" y="3057784"/>
            <a:ext cx="509811" cy="62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8"/>
              </a:lnSpc>
              <a:spcBef>
                <a:spcPct val="0"/>
              </a:spcBef>
            </a:pPr>
            <a:r>
              <a:rPr lang="en-US" sz="4099" spc="-86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53308" y="2246023"/>
            <a:ext cx="9663629" cy="2025720"/>
            <a:chOff x="0" y="0"/>
            <a:chExt cx="3831202" cy="8031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1202" cy="803109"/>
            </a:xfrm>
            <a:custGeom>
              <a:avLst/>
              <a:gdLst/>
              <a:ahLst/>
              <a:cxnLst/>
              <a:rect l="l" t="t" r="r" b="b"/>
              <a:pathLst>
                <a:path w="3831202" h="803109">
                  <a:moveTo>
                    <a:pt x="16023" y="0"/>
                  </a:moveTo>
                  <a:lnTo>
                    <a:pt x="3815179" y="0"/>
                  </a:lnTo>
                  <a:cubicBezTo>
                    <a:pt x="3824028" y="0"/>
                    <a:pt x="3831202" y="7174"/>
                    <a:pt x="3831202" y="16023"/>
                  </a:cubicBezTo>
                  <a:lnTo>
                    <a:pt x="3831202" y="787086"/>
                  </a:lnTo>
                  <a:cubicBezTo>
                    <a:pt x="3831202" y="791335"/>
                    <a:pt x="3829514" y="795411"/>
                    <a:pt x="3826509" y="798416"/>
                  </a:cubicBezTo>
                  <a:cubicBezTo>
                    <a:pt x="3823504" y="801420"/>
                    <a:pt x="3819428" y="803109"/>
                    <a:pt x="3815179" y="803109"/>
                  </a:cubicBezTo>
                  <a:lnTo>
                    <a:pt x="16023" y="803109"/>
                  </a:lnTo>
                  <a:cubicBezTo>
                    <a:pt x="11773" y="803109"/>
                    <a:pt x="7698" y="801420"/>
                    <a:pt x="4693" y="798416"/>
                  </a:cubicBezTo>
                  <a:cubicBezTo>
                    <a:pt x="1688" y="795411"/>
                    <a:pt x="0" y="791335"/>
                    <a:pt x="0" y="787086"/>
                  </a:cubicBezTo>
                  <a:lnTo>
                    <a:pt x="0" y="16023"/>
                  </a:lnTo>
                  <a:cubicBezTo>
                    <a:pt x="0" y="11773"/>
                    <a:pt x="1688" y="7698"/>
                    <a:pt x="4693" y="4693"/>
                  </a:cubicBezTo>
                  <a:cubicBezTo>
                    <a:pt x="7698" y="1688"/>
                    <a:pt x="11773" y="0"/>
                    <a:pt x="160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31202" cy="841209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5134" y="1994222"/>
            <a:ext cx="7239273" cy="503603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45785" y="4714706"/>
            <a:ext cx="9671152" cy="2054170"/>
            <a:chOff x="0" y="0"/>
            <a:chExt cx="3834184" cy="8143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34184" cy="814388"/>
            </a:xfrm>
            <a:custGeom>
              <a:avLst/>
              <a:gdLst/>
              <a:ahLst/>
              <a:cxnLst/>
              <a:rect l="l" t="t" r="r" b="b"/>
              <a:pathLst>
                <a:path w="3834184" h="814388">
                  <a:moveTo>
                    <a:pt x="16010" y="0"/>
                  </a:moveTo>
                  <a:lnTo>
                    <a:pt x="3818174" y="0"/>
                  </a:lnTo>
                  <a:cubicBezTo>
                    <a:pt x="3822420" y="0"/>
                    <a:pt x="3826492" y="1687"/>
                    <a:pt x="3829495" y="4689"/>
                  </a:cubicBezTo>
                  <a:cubicBezTo>
                    <a:pt x="3832497" y="7692"/>
                    <a:pt x="3834184" y="11764"/>
                    <a:pt x="3834184" y="16010"/>
                  </a:cubicBezTo>
                  <a:lnTo>
                    <a:pt x="3834184" y="798377"/>
                  </a:lnTo>
                  <a:cubicBezTo>
                    <a:pt x="3834184" y="807220"/>
                    <a:pt x="3827016" y="814388"/>
                    <a:pt x="3818174" y="814388"/>
                  </a:cubicBezTo>
                  <a:lnTo>
                    <a:pt x="16010" y="814388"/>
                  </a:lnTo>
                  <a:cubicBezTo>
                    <a:pt x="7168" y="814388"/>
                    <a:pt x="0" y="807220"/>
                    <a:pt x="0" y="798377"/>
                  </a:cubicBezTo>
                  <a:lnTo>
                    <a:pt x="0" y="16010"/>
                  </a:lnTo>
                  <a:cubicBezTo>
                    <a:pt x="0" y="7168"/>
                    <a:pt x="7168" y="0"/>
                    <a:pt x="160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34184" cy="85248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27611" y="4462904"/>
            <a:ext cx="7239273" cy="503603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38263" y="7751880"/>
            <a:ext cx="9622248" cy="1952547"/>
            <a:chOff x="0" y="0"/>
            <a:chExt cx="3814796" cy="7740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14796" cy="774098"/>
            </a:xfrm>
            <a:custGeom>
              <a:avLst/>
              <a:gdLst/>
              <a:ahLst/>
              <a:cxnLst/>
              <a:rect l="l" t="t" r="r" b="b"/>
              <a:pathLst>
                <a:path w="3814796" h="774098">
                  <a:moveTo>
                    <a:pt x="16092" y="0"/>
                  </a:moveTo>
                  <a:lnTo>
                    <a:pt x="3798705" y="0"/>
                  </a:lnTo>
                  <a:cubicBezTo>
                    <a:pt x="3802972" y="0"/>
                    <a:pt x="3807065" y="1695"/>
                    <a:pt x="3810083" y="4713"/>
                  </a:cubicBezTo>
                  <a:cubicBezTo>
                    <a:pt x="3813101" y="7731"/>
                    <a:pt x="3814796" y="11824"/>
                    <a:pt x="3814796" y="16092"/>
                  </a:cubicBezTo>
                  <a:lnTo>
                    <a:pt x="3814796" y="758007"/>
                  </a:lnTo>
                  <a:cubicBezTo>
                    <a:pt x="3814796" y="762274"/>
                    <a:pt x="3813101" y="766368"/>
                    <a:pt x="3810083" y="769385"/>
                  </a:cubicBezTo>
                  <a:cubicBezTo>
                    <a:pt x="3807065" y="772403"/>
                    <a:pt x="3802972" y="774098"/>
                    <a:pt x="3798705" y="774098"/>
                  </a:cubicBezTo>
                  <a:lnTo>
                    <a:pt x="16092" y="774098"/>
                  </a:lnTo>
                  <a:cubicBezTo>
                    <a:pt x="11824" y="774098"/>
                    <a:pt x="7731" y="772403"/>
                    <a:pt x="4713" y="769385"/>
                  </a:cubicBezTo>
                  <a:cubicBezTo>
                    <a:pt x="1695" y="766368"/>
                    <a:pt x="0" y="762274"/>
                    <a:pt x="0" y="758007"/>
                  </a:cubicBezTo>
                  <a:lnTo>
                    <a:pt x="0" y="16092"/>
                  </a:lnTo>
                  <a:cubicBezTo>
                    <a:pt x="0" y="11824"/>
                    <a:pt x="1695" y="7731"/>
                    <a:pt x="4713" y="4713"/>
                  </a:cubicBezTo>
                  <a:cubicBezTo>
                    <a:pt x="7731" y="1695"/>
                    <a:pt x="11824" y="0"/>
                    <a:pt x="160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14796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13642" y="7076827"/>
            <a:ext cx="7239273" cy="503603"/>
            <a:chOff x="0" y="0"/>
            <a:chExt cx="2870052" cy="199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28700" y="1839152"/>
            <a:ext cx="5530654" cy="7619976"/>
          </a:xfrm>
          <a:custGeom>
            <a:avLst/>
            <a:gdLst/>
            <a:ahLst/>
            <a:cxnLst/>
            <a:rect l="l" t="t" r="r" b="b"/>
            <a:pathLst>
              <a:path w="5530654" h="7619976">
                <a:moveTo>
                  <a:pt x="0" y="0"/>
                </a:moveTo>
                <a:lnTo>
                  <a:pt x="5530654" y="0"/>
                </a:lnTo>
                <a:lnTo>
                  <a:pt x="5530654" y="7619976"/>
                </a:lnTo>
                <a:lnTo>
                  <a:pt x="0" y="761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3 : COMMUNITY POV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13154" y="2086557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DESCRIPTIVE: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40202" y="2618253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99154" y="2984425"/>
            <a:ext cx="4315746" cy="12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2"/>
              </a:lnSpc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marine activities do local communities depend on along the cable route, and how might construction interfere with those activities?</a:t>
            </a:r>
          </a:p>
          <a:p>
            <a:pPr algn="l">
              <a:lnSpc>
                <a:spcPts val="1972"/>
              </a:lnSpc>
            </a:pPr>
            <a:endParaRPr lang="en-US" sz="1657" b="1" spc="-34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981921" y="2564500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05631" y="4555240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30007" y="5086936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473701" y="5492371"/>
            <a:ext cx="3674431" cy="12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2"/>
              </a:lnSpc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How might construction or presence of the cable affect marine conditions that support livelihoods, like fish availability or safe access to coastal waters?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81921" y="5143500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91663" y="7169163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STAKEHOLDER TRADE-OFFS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08405" y="7963093"/>
            <a:ext cx="187706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33279" y="7967118"/>
            <a:ext cx="3773076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394002" y="8345451"/>
            <a:ext cx="3754130" cy="149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2"/>
              </a:lnSpc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are the trade-offs for communities if this Plan  moves forward as designed — in terms of access, safety, and day-to-day activities?</a:t>
            </a:r>
          </a:p>
          <a:p>
            <a:pPr algn="l">
              <a:lnSpc>
                <a:spcPts val="1972"/>
              </a:lnSpc>
            </a:pPr>
            <a:endParaRPr lang="en-US" sz="1657" b="1" spc="-34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792933" y="2899864"/>
            <a:ext cx="4683659" cy="12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Active marine use: fishing, shipping, recreation</a:t>
            </a:r>
          </a:p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Construction may limit access to these zones</a:t>
            </a:r>
          </a:p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Temporary disruption of traditional marine routes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849387" y="5639615"/>
            <a:ext cx="4466180" cy="75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Noise &amp; seabed disruption may affect fish</a:t>
            </a:r>
          </a:p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Cable may alter fish migration routes</a:t>
            </a:r>
          </a:p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Small vessels may face safety challenges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72007" y="8394411"/>
            <a:ext cx="4761692" cy="75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Gains: clean energy, jobs, local growth</a:t>
            </a:r>
          </a:p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Risks: limited fishing, traffic conflicts</a:t>
            </a:r>
          </a:p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b="1" spc="-3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Need for balanced zoning &amp; stakeholder input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22236" y="2058138"/>
            <a:ext cx="9417969" cy="1952547"/>
            <a:chOff x="0" y="0"/>
            <a:chExt cx="3733808" cy="774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061" y="1806336"/>
            <a:ext cx="7239273" cy="503603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2236" y="6005561"/>
            <a:ext cx="9417969" cy="1952547"/>
            <a:chOff x="0" y="0"/>
            <a:chExt cx="3733808" cy="7740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6538" y="5753759"/>
            <a:ext cx="7239273" cy="503603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987955" y="1998377"/>
            <a:ext cx="6271345" cy="6535597"/>
          </a:xfrm>
          <a:custGeom>
            <a:avLst/>
            <a:gdLst/>
            <a:ahLst/>
            <a:cxnLst/>
            <a:rect l="l" t="t" r="r" b="b"/>
            <a:pathLst>
              <a:path w="6271345" h="6535597">
                <a:moveTo>
                  <a:pt x="0" y="0"/>
                </a:moveTo>
                <a:lnTo>
                  <a:pt x="6271345" y="0"/>
                </a:lnTo>
                <a:lnTo>
                  <a:pt x="6271345" y="6535597"/>
                </a:lnTo>
                <a:lnTo>
                  <a:pt x="0" y="65355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3 : COMMUNITY POV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2082" y="1898672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ANALYTICS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9129" y="2430368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8739" y="2833979"/>
            <a:ext cx="3674431" cy="10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2"/>
              </a:lnSpc>
            </a:pPr>
            <a:r>
              <a:rPr lang="en-US" sz="1657" spc="-3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Where are areas of high marine use or value to communities that should be treated with caution during cable installation?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51957" y="2414584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4559" y="5846095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COMMUNITY IMPACT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8739" y="6293031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574641"/>
            <a:ext cx="3674431" cy="12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2"/>
              </a:lnSpc>
            </a:pPr>
            <a:r>
              <a:rPr lang="en-US" sz="1657" spc="-3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long-term benefits does Plan A offer to nearby communities (e.g., improved energy access or economic opportunities), and how can those be measured or ensured?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51957" y="6269273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07248" y="2710154"/>
            <a:ext cx="4703514" cy="124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spc="-3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Cable crosses fishing &amp; shipping zones</a:t>
            </a:r>
          </a:p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spc="-3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Sensitive ecological zones visible (biodiversity, birds, mammals)</a:t>
            </a:r>
          </a:p>
          <a:p>
            <a:pPr marL="357781" lvl="1" indent="-178891" algn="l">
              <a:lnSpc>
                <a:spcPts val="1972"/>
              </a:lnSpc>
              <a:buFont typeface="Arial"/>
              <a:buChar char="•"/>
            </a:pPr>
            <a:r>
              <a:rPr lang="en-US" sz="1657" spc="-3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Requires careful routing and seasonal planning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10920" y="6613534"/>
            <a:ext cx="4296168" cy="1002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7780" lvl="1" indent="-178890" algn="l">
              <a:lnSpc>
                <a:spcPts val="1972"/>
              </a:lnSpc>
              <a:buFont typeface="Arial"/>
              <a:buChar char="•"/>
            </a:pPr>
            <a:r>
              <a:rPr lang="en-US" sz="1657" spc="-3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Delivers up to 1 GW clean wave energy</a:t>
            </a:r>
          </a:p>
          <a:p>
            <a:pPr marL="357780" lvl="1" indent="-178890" algn="l">
              <a:lnSpc>
                <a:spcPts val="1972"/>
              </a:lnSpc>
              <a:buFont typeface="Arial"/>
              <a:buChar char="•"/>
            </a:pPr>
            <a:r>
              <a:rPr lang="en-US" sz="1657" spc="-3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Creates jobs &amp; supports energy access</a:t>
            </a:r>
          </a:p>
          <a:p>
            <a:pPr marL="357780" lvl="1" indent="-178890" algn="l">
              <a:lnSpc>
                <a:spcPts val="1972"/>
              </a:lnSpc>
              <a:buFont typeface="Arial"/>
              <a:buChar char="•"/>
            </a:pPr>
            <a:r>
              <a:rPr lang="en-US" sz="1657" spc="-3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Measurable via jobs, usage data &amp; surveys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22236" y="2058138"/>
            <a:ext cx="9417969" cy="1952547"/>
            <a:chOff x="0" y="0"/>
            <a:chExt cx="3733808" cy="774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061" y="1806336"/>
            <a:ext cx="7239273" cy="503603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4713" y="4526820"/>
            <a:ext cx="9417969" cy="1952547"/>
            <a:chOff x="0" y="0"/>
            <a:chExt cx="3733808" cy="7740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6538" y="4275019"/>
            <a:ext cx="7239273" cy="503603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7190" y="7188670"/>
            <a:ext cx="9417969" cy="1952547"/>
            <a:chOff x="0" y="0"/>
            <a:chExt cx="3733808" cy="7740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33809" cy="774098"/>
            </a:xfrm>
            <a:custGeom>
              <a:avLst/>
              <a:gdLst/>
              <a:ahLst/>
              <a:cxnLst/>
              <a:rect l="l" t="t" r="r" b="b"/>
              <a:pathLst>
                <a:path w="3733809" h="774098">
                  <a:moveTo>
                    <a:pt x="16441" y="0"/>
                  </a:moveTo>
                  <a:lnTo>
                    <a:pt x="3717368" y="0"/>
                  </a:lnTo>
                  <a:cubicBezTo>
                    <a:pt x="3721728" y="0"/>
                    <a:pt x="3725910" y="1732"/>
                    <a:pt x="3728993" y="4815"/>
                  </a:cubicBezTo>
                  <a:cubicBezTo>
                    <a:pt x="3732076" y="7899"/>
                    <a:pt x="3733809" y="12080"/>
                    <a:pt x="3733809" y="16441"/>
                  </a:cubicBezTo>
                  <a:lnTo>
                    <a:pt x="3733809" y="757658"/>
                  </a:lnTo>
                  <a:cubicBezTo>
                    <a:pt x="3733809" y="762018"/>
                    <a:pt x="3732076" y="766200"/>
                    <a:pt x="3728993" y="769283"/>
                  </a:cubicBezTo>
                  <a:cubicBezTo>
                    <a:pt x="3725910" y="772366"/>
                    <a:pt x="3721728" y="774098"/>
                    <a:pt x="3717368" y="774098"/>
                  </a:cubicBezTo>
                  <a:lnTo>
                    <a:pt x="16441" y="774098"/>
                  </a:lnTo>
                  <a:cubicBezTo>
                    <a:pt x="12080" y="774098"/>
                    <a:pt x="7899" y="772366"/>
                    <a:pt x="4815" y="769283"/>
                  </a:cubicBezTo>
                  <a:cubicBezTo>
                    <a:pt x="1732" y="766200"/>
                    <a:pt x="0" y="762018"/>
                    <a:pt x="0" y="757658"/>
                  </a:cubicBezTo>
                  <a:lnTo>
                    <a:pt x="0" y="16441"/>
                  </a:lnTo>
                  <a:cubicBezTo>
                    <a:pt x="0" y="12080"/>
                    <a:pt x="1732" y="7899"/>
                    <a:pt x="4815" y="4815"/>
                  </a:cubicBezTo>
                  <a:cubicBezTo>
                    <a:pt x="7899" y="1732"/>
                    <a:pt x="12080" y="0"/>
                    <a:pt x="164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733808" cy="812198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89015" y="6936869"/>
            <a:ext cx="7239273" cy="503603"/>
            <a:chOff x="0" y="0"/>
            <a:chExt cx="2870052" cy="199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4972" y="0"/>
                  </a:moveTo>
                  <a:lnTo>
                    <a:pt x="2855080" y="0"/>
                  </a:lnTo>
                  <a:cubicBezTo>
                    <a:pt x="2859050" y="0"/>
                    <a:pt x="2862859" y="1577"/>
                    <a:pt x="2865667" y="4385"/>
                  </a:cubicBezTo>
                  <a:cubicBezTo>
                    <a:pt x="2868474" y="7193"/>
                    <a:pt x="2870052" y="11001"/>
                    <a:pt x="2870052" y="14972"/>
                  </a:cubicBezTo>
                  <a:lnTo>
                    <a:pt x="2870052" y="184684"/>
                  </a:lnTo>
                  <a:cubicBezTo>
                    <a:pt x="2870052" y="188655"/>
                    <a:pt x="2868474" y="192463"/>
                    <a:pt x="2865667" y="195271"/>
                  </a:cubicBezTo>
                  <a:cubicBezTo>
                    <a:pt x="2862859" y="198079"/>
                    <a:pt x="2859050" y="199656"/>
                    <a:pt x="2855080" y="199656"/>
                  </a:cubicBezTo>
                  <a:lnTo>
                    <a:pt x="14972" y="199656"/>
                  </a:lnTo>
                  <a:cubicBezTo>
                    <a:pt x="6703" y="199656"/>
                    <a:pt x="0" y="192953"/>
                    <a:pt x="0" y="184684"/>
                  </a:cubicBezTo>
                  <a:lnTo>
                    <a:pt x="0" y="14972"/>
                  </a:lnTo>
                  <a:cubicBezTo>
                    <a:pt x="0" y="11001"/>
                    <a:pt x="1577" y="7193"/>
                    <a:pt x="4385" y="4385"/>
                  </a:cubicBezTo>
                  <a:cubicBezTo>
                    <a:pt x="7193" y="1577"/>
                    <a:pt x="11001" y="0"/>
                    <a:pt x="149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675943" y="2185711"/>
            <a:ext cx="6995636" cy="5970671"/>
          </a:xfrm>
          <a:custGeom>
            <a:avLst/>
            <a:gdLst/>
            <a:ahLst/>
            <a:cxnLst/>
            <a:rect l="l" t="t" r="r" b="b"/>
            <a:pathLst>
              <a:path w="6995636" h="5970671">
                <a:moveTo>
                  <a:pt x="0" y="0"/>
                </a:moveTo>
                <a:lnTo>
                  <a:pt x="6995636" y="0"/>
                </a:lnTo>
                <a:lnTo>
                  <a:pt x="6995636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3: CONSERVATIONIST POV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82082" y="1898672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DESCRIPTIVE: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9129" y="2430368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8739" y="2833979"/>
            <a:ext cx="3674431" cy="65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is the current density of benthic invertebrates, sandeels, and large fish along each cable route?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51957" y="2414584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47605" y="2833979"/>
            <a:ext cx="3901677" cy="86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943" lvl="1" indent="-158472" algn="l">
              <a:lnSpc>
                <a:spcPts val="1746"/>
              </a:lnSpc>
              <a:buFont typeface="Arial"/>
              <a:buChar char="•"/>
            </a:pP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Very low benthic invertebrate density</a:t>
            </a:r>
          </a:p>
          <a:p>
            <a:pPr marL="316943" lvl="1" indent="-158472" algn="l">
              <a:lnSpc>
                <a:spcPts val="1746"/>
              </a:lnSpc>
              <a:buFont typeface="Arial"/>
              <a:buChar char="•"/>
            </a:pP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Very low sandeel presence</a:t>
            </a:r>
          </a:p>
          <a:p>
            <a:pPr marL="316943" lvl="1" indent="-158472" algn="l">
              <a:lnSpc>
                <a:spcPts val="1746"/>
              </a:lnSpc>
              <a:buFont typeface="Arial"/>
              <a:buChar char="•"/>
            </a:pP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Very low large fish density</a:t>
            </a:r>
          </a:p>
          <a:p>
            <a:pPr marL="316943" lvl="1" indent="-158472" algn="l">
              <a:lnSpc>
                <a:spcPts val="1746"/>
              </a:lnSpc>
              <a:buFont typeface="Arial"/>
              <a:buChar char="•"/>
            </a:pPr>
            <a:r>
              <a:rPr lang="en-US" sz="1468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Route avoids marine protected areas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74559" y="4367354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8934" y="4899050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8739" y="5356576"/>
            <a:ext cx="3674431" cy="65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are the long-term ecological impacts of cable construction on seals, cetaceans, and biodiversity?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51957" y="4899050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51957" y="5247803"/>
            <a:ext cx="3797325" cy="107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Low impact on seals (route in low-density area)</a:t>
            </a:r>
          </a:p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Minimal disturbance to biodiversity</a:t>
            </a:r>
          </a:p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 major marine mammal habitats affected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67036" y="7029204"/>
            <a:ext cx="7283232" cy="30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968" b="1" spc="-41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PRESCRIPTIVE: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8739" y="7560900"/>
            <a:ext cx="1837215" cy="29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51957" y="7594541"/>
            <a:ext cx="3692974" cy="287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1923" b="1" spc="-40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51957" y="7976902"/>
            <a:ext cx="3797325" cy="88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 low-noise cable-laying techniques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Avoid marine mammal breeding seasons</a:t>
            </a:r>
          </a:p>
          <a:p>
            <a:pPr marL="314601" lvl="1" indent="-157300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Monitor ecological impacts during &amp; after build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75086" y="8194482"/>
            <a:ext cx="3797350" cy="2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Geo-Layers include: Mammals, Marine Protected Areas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809422" y="8559295"/>
            <a:ext cx="2728678" cy="1143682"/>
            <a:chOff x="0" y="-26882"/>
            <a:chExt cx="3638237" cy="152490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58812" cy="336386"/>
            </a:xfrm>
            <a:custGeom>
              <a:avLst/>
              <a:gdLst/>
              <a:ahLst/>
              <a:cxnLst/>
              <a:rect l="l" t="t" r="r" b="b"/>
              <a:pathLst>
                <a:path w="358812" h="336386">
                  <a:moveTo>
                    <a:pt x="0" y="0"/>
                  </a:moveTo>
                  <a:lnTo>
                    <a:pt x="358812" y="0"/>
                  </a:lnTo>
                  <a:lnTo>
                    <a:pt x="358812" y="336386"/>
                  </a:lnTo>
                  <a:lnTo>
                    <a:pt x="0" y="336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31374" y="577686"/>
              <a:ext cx="327438" cy="327438"/>
            </a:xfrm>
            <a:custGeom>
              <a:avLst/>
              <a:gdLst/>
              <a:ahLst/>
              <a:cxnLst/>
              <a:rect l="l" t="t" r="r" b="b"/>
              <a:pathLst>
                <a:path w="327438" h="327438">
                  <a:moveTo>
                    <a:pt x="0" y="0"/>
                  </a:moveTo>
                  <a:lnTo>
                    <a:pt x="327438" y="0"/>
                  </a:lnTo>
                  <a:lnTo>
                    <a:pt x="327438" y="327438"/>
                  </a:lnTo>
                  <a:lnTo>
                    <a:pt x="0" y="327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31374" y="1146424"/>
              <a:ext cx="367209" cy="351602"/>
            </a:xfrm>
            <a:custGeom>
              <a:avLst/>
              <a:gdLst/>
              <a:ahLst/>
              <a:cxnLst/>
              <a:rect l="l" t="t" r="r" b="b"/>
              <a:pathLst>
                <a:path w="367209" h="351602">
                  <a:moveTo>
                    <a:pt x="0" y="0"/>
                  </a:moveTo>
                  <a:lnTo>
                    <a:pt x="367208" y="0"/>
                  </a:lnTo>
                  <a:lnTo>
                    <a:pt x="367208" y="351602"/>
                  </a:lnTo>
                  <a:lnTo>
                    <a:pt x="0" y="351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490423" y="-26882"/>
              <a:ext cx="3147814" cy="299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4"/>
                </a:lnSpc>
              </a:pPr>
              <a:r>
                <a:rPr lang="en-US" sz="13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Very High to High Seal Density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538843" y="549109"/>
              <a:ext cx="2498728" cy="2964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14"/>
                </a:lnSpc>
              </a:pPr>
              <a:r>
                <a:rPr lang="en-US" sz="1367" dirty="0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Medium Seal Density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538842" y="1125104"/>
              <a:ext cx="3050977" cy="299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4"/>
                </a:lnSpc>
              </a:pPr>
              <a:r>
                <a:rPr lang="en-US" sz="1367">
                  <a:solidFill>
                    <a:srgbClr val="FFFFFF"/>
                  </a:solidFill>
                  <a:latin typeface="Arial Nova"/>
                  <a:ea typeface="Arial Nova"/>
                  <a:cs typeface="Arial Nova"/>
                  <a:sym typeface="Arial Nova"/>
                </a:rPr>
                <a:t>Low to Very Low Seal Density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88739" y="8047743"/>
            <a:ext cx="3674431" cy="43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4601" lvl="1" indent="-157301" algn="l">
              <a:lnSpc>
                <a:spcPts val="1734"/>
              </a:lnSpc>
              <a:buFont typeface="Arial"/>
              <a:buChar char="•"/>
            </a:pPr>
            <a:r>
              <a:rPr lang="en-US" sz="1457" spc="-3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Which mitigation strategies should be prioritized to reduce ecological damage?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617621" y="6080292"/>
            <a:ext cx="858125" cy="39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6"/>
              </a:lnSpc>
            </a:pPr>
            <a:r>
              <a:rPr lang="en-US" sz="232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Murra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901671" y="3242862"/>
            <a:ext cx="1272856" cy="30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"/>
              </a:lnSpc>
            </a:pPr>
            <a:r>
              <a:rPr lang="en-US" sz="18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Outertown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75777" y="2107212"/>
            <a:ext cx="10354231" cy="3036288"/>
            <a:chOff x="0" y="0"/>
            <a:chExt cx="3733808" cy="1094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3809" cy="1094907"/>
            </a:xfrm>
            <a:custGeom>
              <a:avLst/>
              <a:gdLst/>
              <a:ahLst/>
              <a:cxnLst/>
              <a:rect l="l" t="t" r="r" b="b"/>
              <a:pathLst>
                <a:path w="3733809" h="1094907">
                  <a:moveTo>
                    <a:pt x="14954" y="0"/>
                  </a:moveTo>
                  <a:lnTo>
                    <a:pt x="3718854" y="0"/>
                  </a:lnTo>
                  <a:cubicBezTo>
                    <a:pt x="3722820" y="0"/>
                    <a:pt x="3726624" y="1576"/>
                    <a:pt x="3729429" y="4380"/>
                  </a:cubicBezTo>
                  <a:cubicBezTo>
                    <a:pt x="3732233" y="7184"/>
                    <a:pt x="3733809" y="10988"/>
                    <a:pt x="3733809" y="14954"/>
                  </a:cubicBezTo>
                  <a:lnTo>
                    <a:pt x="3733809" y="1079953"/>
                  </a:lnTo>
                  <a:cubicBezTo>
                    <a:pt x="3733809" y="1083919"/>
                    <a:pt x="3732233" y="1087722"/>
                    <a:pt x="3729429" y="1090527"/>
                  </a:cubicBezTo>
                  <a:cubicBezTo>
                    <a:pt x="3726624" y="1093331"/>
                    <a:pt x="3722820" y="1094907"/>
                    <a:pt x="3718854" y="1094907"/>
                  </a:cubicBezTo>
                  <a:lnTo>
                    <a:pt x="14954" y="1094907"/>
                  </a:lnTo>
                  <a:cubicBezTo>
                    <a:pt x="10988" y="1094907"/>
                    <a:pt x="7184" y="1093331"/>
                    <a:pt x="4380" y="1090527"/>
                  </a:cubicBezTo>
                  <a:cubicBezTo>
                    <a:pt x="1576" y="1087722"/>
                    <a:pt x="0" y="1083919"/>
                    <a:pt x="0" y="1079953"/>
                  </a:cubicBezTo>
                  <a:lnTo>
                    <a:pt x="0" y="14954"/>
                  </a:lnTo>
                  <a:cubicBezTo>
                    <a:pt x="0" y="10988"/>
                    <a:pt x="1576" y="7184"/>
                    <a:pt x="4380" y="4380"/>
                  </a:cubicBezTo>
                  <a:cubicBezTo>
                    <a:pt x="7184" y="1576"/>
                    <a:pt x="10988" y="0"/>
                    <a:pt x="149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33808" cy="1133007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5149" y="1830378"/>
            <a:ext cx="7958946" cy="553667"/>
            <a:chOff x="0" y="0"/>
            <a:chExt cx="2870052" cy="1996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3618" y="0"/>
                  </a:moveTo>
                  <a:lnTo>
                    <a:pt x="2856434" y="0"/>
                  </a:lnTo>
                  <a:cubicBezTo>
                    <a:pt x="2860045" y="0"/>
                    <a:pt x="2863509" y="1435"/>
                    <a:pt x="2866063" y="3989"/>
                  </a:cubicBezTo>
                  <a:cubicBezTo>
                    <a:pt x="2868617" y="6543"/>
                    <a:pt x="2870052" y="10006"/>
                    <a:pt x="2870052" y="13618"/>
                  </a:cubicBezTo>
                  <a:lnTo>
                    <a:pt x="2870052" y="186038"/>
                  </a:lnTo>
                  <a:cubicBezTo>
                    <a:pt x="2870052" y="189650"/>
                    <a:pt x="2868617" y="193114"/>
                    <a:pt x="2866063" y="195668"/>
                  </a:cubicBezTo>
                  <a:cubicBezTo>
                    <a:pt x="2863509" y="198222"/>
                    <a:pt x="2860045" y="199656"/>
                    <a:pt x="2856434" y="199656"/>
                  </a:cubicBezTo>
                  <a:lnTo>
                    <a:pt x="13618" y="199656"/>
                  </a:lnTo>
                  <a:cubicBezTo>
                    <a:pt x="6097" y="199656"/>
                    <a:pt x="0" y="193559"/>
                    <a:pt x="0" y="186038"/>
                  </a:cubicBezTo>
                  <a:lnTo>
                    <a:pt x="0" y="13618"/>
                  </a:lnTo>
                  <a:cubicBezTo>
                    <a:pt x="0" y="10006"/>
                    <a:pt x="1435" y="6543"/>
                    <a:pt x="3989" y="3989"/>
                  </a:cubicBezTo>
                  <a:cubicBezTo>
                    <a:pt x="6543" y="1435"/>
                    <a:pt x="10006" y="0"/>
                    <a:pt x="136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5777" y="5815891"/>
            <a:ext cx="10354231" cy="3161992"/>
            <a:chOff x="0" y="0"/>
            <a:chExt cx="3733808" cy="1140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33809" cy="1140237"/>
            </a:xfrm>
            <a:custGeom>
              <a:avLst/>
              <a:gdLst/>
              <a:ahLst/>
              <a:cxnLst/>
              <a:rect l="l" t="t" r="r" b="b"/>
              <a:pathLst>
                <a:path w="3733809" h="1140237">
                  <a:moveTo>
                    <a:pt x="14954" y="0"/>
                  </a:moveTo>
                  <a:lnTo>
                    <a:pt x="3718854" y="0"/>
                  </a:lnTo>
                  <a:cubicBezTo>
                    <a:pt x="3722820" y="0"/>
                    <a:pt x="3726624" y="1576"/>
                    <a:pt x="3729429" y="4380"/>
                  </a:cubicBezTo>
                  <a:cubicBezTo>
                    <a:pt x="3732233" y="7184"/>
                    <a:pt x="3733809" y="10988"/>
                    <a:pt x="3733809" y="14954"/>
                  </a:cubicBezTo>
                  <a:lnTo>
                    <a:pt x="3733809" y="1125282"/>
                  </a:lnTo>
                  <a:cubicBezTo>
                    <a:pt x="3733809" y="1133541"/>
                    <a:pt x="3727113" y="1140237"/>
                    <a:pt x="3718854" y="1140237"/>
                  </a:cubicBezTo>
                  <a:lnTo>
                    <a:pt x="14954" y="1140237"/>
                  </a:lnTo>
                  <a:cubicBezTo>
                    <a:pt x="6695" y="1140237"/>
                    <a:pt x="0" y="1133541"/>
                    <a:pt x="0" y="1125282"/>
                  </a:cubicBezTo>
                  <a:lnTo>
                    <a:pt x="0" y="14954"/>
                  </a:lnTo>
                  <a:cubicBezTo>
                    <a:pt x="0" y="10988"/>
                    <a:pt x="1576" y="7184"/>
                    <a:pt x="4380" y="4380"/>
                  </a:cubicBezTo>
                  <a:cubicBezTo>
                    <a:pt x="7184" y="1576"/>
                    <a:pt x="10988" y="0"/>
                    <a:pt x="149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D9FF0D">
                      <a:alpha val="100000"/>
                    </a:srgbClr>
                  </a:gs>
                  <a:gs pos="100000">
                    <a:srgbClr val="99B30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33808" cy="1178337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5149" y="5541710"/>
            <a:ext cx="7958946" cy="553667"/>
            <a:chOff x="0" y="0"/>
            <a:chExt cx="2870052" cy="1996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0052" cy="199656"/>
            </a:xfrm>
            <a:custGeom>
              <a:avLst/>
              <a:gdLst/>
              <a:ahLst/>
              <a:cxnLst/>
              <a:rect l="l" t="t" r="r" b="b"/>
              <a:pathLst>
                <a:path w="2870052" h="199656">
                  <a:moveTo>
                    <a:pt x="13618" y="0"/>
                  </a:moveTo>
                  <a:lnTo>
                    <a:pt x="2856434" y="0"/>
                  </a:lnTo>
                  <a:cubicBezTo>
                    <a:pt x="2860045" y="0"/>
                    <a:pt x="2863509" y="1435"/>
                    <a:pt x="2866063" y="3989"/>
                  </a:cubicBezTo>
                  <a:cubicBezTo>
                    <a:pt x="2868617" y="6543"/>
                    <a:pt x="2870052" y="10006"/>
                    <a:pt x="2870052" y="13618"/>
                  </a:cubicBezTo>
                  <a:lnTo>
                    <a:pt x="2870052" y="186038"/>
                  </a:lnTo>
                  <a:cubicBezTo>
                    <a:pt x="2870052" y="189650"/>
                    <a:pt x="2868617" y="193114"/>
                    <a:pt x="2866063" y="195668"/>
                  </a:cubicBezTo>
                  <a:cubicBezTo>
                    <a:pt x="2863509" y="198222"/>
                    <a:pt x="2860045" y="199656"/>
                    <a:pt x="2856434" y="199656"/>
                  </a:cubicBezTo>
                  <a:lnTo>
                    <a:pt x="13618" y="199656"/>
                  </a:lnTo>
                  <a:cubicBezTo>
                    <a:pt x="6097" y="199656"/>
                    <a:pt x="0" y="193559"/>
                    <a:pt x="0" y="186038"/>
                  </a:cubicBezTo>
                  <a:lnTo>
                    <a:pt x="0" y="13618"/>
                  </a:lnTo>
                  <a:cubicBezTo>
                    <a:pt x="0" y="10006"/>
                    <a:pt x="1435" y="6543"/>
                    <a:pt x="3989" y="3989"/>
                  </a:cubicBezTo>
                  <a:cubicBezTo>
                    <a:pt x="6543" y="1435"/>
                    <a:pt x="10006" y="0"/>
                    <a:pt x="136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70052" cy="237756"/>
            </a:xfrm>
            <a:prstGeom prst="rect">
              <a:avLst/>
            </a:prstGeom>
          </p:spPr>
          <p:txBody>
            <a:bodyPr lIns="37720" tIns="37720" rIns="37720" bIns="3772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555135" y="5862422"/>
            <a:ext cx="6008239" cy="4065119"/>
          </a:xfrm>
          <a:custGeom>
            <a:avLst/>
            <a:gdLst/>
            <a:ahLst/>
            <a:cxnLst/>
            <a:rect l="l" t="t" r="r" b="b"/>
            <a:pathLst>
              <a:path w="6008239" h="4065119">
                <a:moveTo>
                  <a:pt x="0" y="0"/>
                </a:moveTo>
                <a:lnTo>
                  <a:pt x="6008239" y="0"/>
                </a:lnTo>
                <a:lnTo>
                  <a:pt x="6008239" y="4065120"/>
                </a:lnTo>
                <a:lnTo>
                  <a:pt x="0" y="406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616802" y="1288108"/>
            <a:ext cx="5794535" cy="4186927"/>
          </a:xfrm>
          <a:custGeom>
            <a:avLst/>
            <a:gdLst/>
            <a:ahLst/>
            <a:cxnLst/>
            <a:rect l="l" t="t" r="r" b="b"/>
            <a:pathLst>
              <a:path w="5794535" h="4186927">
                <a:moveTo>
                  <a:pt x="0" y="0"/>
                </a:moveTo>
                <a:lnTo>
                  <a:pt x="5794535" y="0"/>
                </a:lnTo>
                <a:lnTo>
                  <a:pt x="5794535" y="4186927"/>
                </a:lnTo>
                <a:lnTo>
                  <a:pt x="0" y="418692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294232" y="4329689"/>
            <a:ext cx="1117105" cy="1145346"/>
          </a:xfrm>
          <a:custGeom>
            <a:avLst/>
            <a:gdLst/>
            <a:ahLst/>
            <a:cxnLst/>
            <a:rect l="l" t="t" r="r" b="b"/>
            <a:pathLst>
              <a:path w="1117105" h="1145346">
                <a:moveTo>
                  <a:pt x="0" y="0"/>
                </a:moveTo>
                <a:lnTo>
                  <a:pt x="1117105" y="0"/>
                </a:lnTo>
                <a:lnTo>
                  <a:pt x="1117105" y="1145346"/>
                </a:lnTo>
                <a:lnTo>
                  <a:pt x="0" y="11453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730604" y="269126"/>
            <a:ext cx="12826793" cy="69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1"/>
              </a:lnSpc>
              <a:spcBef>
                <a:spcPct val="0"/>
              </a:spcBef>
            </a:pPr>
            <a:r>
              <a:rPr lang="en-US" sz="5135" b="1" u="none" strike="noStrike" spc="-256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 3: CONSERVATIONIST POV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0984" y="1932840"/>
            <a:ext cx="8007274" cy="33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2164" b="1" spc="-45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ANALYTICS: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956" y="2506921"/>
            <a:ext cx="2019857" cy="3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3980" y="3074648"/>
            <a:ext cx="4413666" cy="79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894" lvl="1" indent="-188947" algn="l">
              <a:lnSpc>
                <a:spcPts val="2082"/>
              </a:lnSpc>
              <a:buFont typeface="Arial"/>
              <a:buChar char="•"/>
            </a:pPr>
            <a:r>
              <a:rPr lang="en-US" sz="1750" spc="-3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Where can cable routes be placed to fully avoid protected areas and high-biodiversity zones?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25396" y="2489568"/>
            <a:ext cx="4060101" cy="32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27446" y="3110021"/>
            <a:ext cx="4812120" cy="134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1220" lvl="1" indent="-195610" algn="l">
              <a:lnSpc>
                <a:spcPts val="2156"/>
              </a:lnSpc>
              <a:buFont typeface="Arial"/>
              <a:buChar char="•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Plan 3 avoids all marine protected areas</a:t>
            </a:r>
          </a:p>
          <a:p>
            <a:pPr marL="391220" lvl="1" indent="-195610" algn="l">
              <a:lnSpc>
                <a:spcPts val="2156"/>
              </a:lnSpc>
              <a:buFont typeface="Arial"/>
              <a:buChar char="•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Route passes through low biodiversity zones</a:t>
            </a:r>
          </a:p>
          <a:p>
            <a:pPr marL="782439" lvl="2" indent="-260813" algn="l">
              <a:lnSpc>
                <a:spcPts val="2156"/>
              </a:lnSpc>
              <a:buFont typeface="Arial"/>
              <a:buChar char="⚬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Specifically large fish</a:t>
            </a:r>
          </a:p>
          <a:p>
            <a:pPr marL="391220" lvl="1" indent="-195610" algn="l">
              <a:lnSpc>
                <a:spcPts val="2156"/>
              </a:lnSpc>
              <a:buFont typeface="Arial"/>
              <a:buChar char="•"/>
            </a:pPr>
            <a:r>
              <a:rPr lang="en-US" sz="1812" spc="-3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Ideal for minimizing ecological disruption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40984" y="5644171"/>
            <a:ext cx="8007274" cy="33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2164" b="1" spc="-45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STAKEHOLDER IMPACT: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8018" y="6218253"/>
            <a:ext cx="2019857" cy="32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Question: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0830" y="6957430"/>
            <a:ext cx="4534091" cy="80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205" lvl="1" indent="-194102" algn="l">
              <a:lnSpc>
                <a:spcPts val="2139"/>
              </a:lnSpc>
              <a:buFont typeface="Arial"/>
              <a:buChar char="•"/>
            </a:pPr>
            <a:r>
              <a:rPr lang="en-US" sz="1798" spc="-37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can we ensure biodiversity protection through effective monitoring systems during and after the project?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33667" y="6218253"/>
            <a:ext cx="4060101" cy="32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6"/>
              </a:lnSpc>
            </a:pPr>
            <a:r>
              <a:rPr lang="en-US" sz="2114" b="1" spc="-44">
                <a:solidFill>
                  <a:srgbClr val="D9FF0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Response: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46256" y="6781556"/>
            <a:ext cx="4883752" cy="153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951" lvl="1" indent="-184975" algn="l">
              <a:lnSpc>
                <a:spcPts val="2039"/>
              </a:lnSpc>
              <a:buFont typeface="Arial"/>
              <a:buChar char="•"/>
            </a:pPr>
            <a:r>
              <a:rPr lang="en-US" sz="1713" spc="-3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Implement pre- and post-construction biodiversity surveys</a:t>
            </a:r>
          </a:p>
          <a:p>
            <a:pPr marL="369951" lvl="1" indent="-184975" algn="l">
              <a:lnSpc>
                <a:spcPts val="2039"/>
              </a:lnSpc>
              <a:buFont typeface="Arial"/>
              <a:buChar char="•"/>
            </a:pPr>
            <a:r>
              <a:rPr lang="en-US" sz="1713" spc="-3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 automated monitoring tools </a:t>
            </a:r>
          </a:p>
          <a:p>
            <a:pPr marL="739902" lvl="2" indent="-246634" algn="l">
              <a:lnSpc>
                <a:spcPts val="2039"/>
              </a:lnSpc>
              <a:buFont typeface="Arial"/>
              <a:buChar char="⚬"/>
            </a:pPr>
            <a:r>
              <a:rPr lang="en-US" sz="1713" spc="-3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ex. sonar, acoustic sensors</a:t>
            </a:r>
          </a:p>
          <a:p>
            <a:pPr marL="369951" lvl="1" indent="-184975" algn="l">
              <a:lnSpc>
                <a:spcPts val="2039"/>
              </a:lnSpc>
              <a:buFont typeface="Arial"/>
              <a:buChar char="•"/>
            </a:pPr>
            <a:r>
              <a:rPr lang="en-US" sz="1713" spc="-3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Enforce adaptive/agile management if unexpected impacts occur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12706" y="9965642"/>
            <a:ext cx="5493097" cy="20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Geo-Layers include: Fish, Macrobenthos, Protected Areas, Biodiversity Indicator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09354" y="5522660"/>
            <a:ext cx="6099801" cy="15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"/>
              </a:lnSpc>
            </a:pPr>
            <a:r>
              <a:rPr lang="en-US" sz="909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rPr>
              <a:t>Wave Farms = No Impact on Fish, Birds, Mammals, Benthos, &amp; add no additional pressures on the marine ecosystem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52450" y="2402286"/>
          <a:ext cx="11709355" cy="7698126"/>
        </p:xfrm>
        <a:graphic>
          <a:graphicData uri="http://schemas.openxmlformats.org/drawingml/2006/table">
            <a:tbl>
              <a:tblPr/>
              <a:tblGrid>
                <a:gridCol w="234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1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1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3441">
                <a:tc>
                  <a:txBody>
                    <a:bodyPr/>
                    <a:lstStyle/>
                    <a:p>
                      <a:pPr algn="ctr">
                        <a:lnSpc>
                          <a:spcPts val="3594"/>
                        </a:lnSpc>
                        <a:defRPr/>
                      </a:pPr>
                      <a:r>
                        <a:rPr lang="en-US" sz="25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94"/>
                        </a:lnSpc>
                        <a:defRPr/>
                      </a:pPr>
                      <a:r>
                        <a:rPr lang="en-US" sz="25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Plan 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94"/>
                        </a:lnSpc>
                        <a:defRPr/>
                      </a:pPr>
                      <a:r>
                        <a:rPr lang="en-US" sz="25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Alt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94"/>
                        </a:lnSpc>
                        <a:defRPr/>
                      </a:pPr>
                      <a:r>
                        <a:rPr lang="en-US" sz="25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Alt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94"/>
                        </a:lnSpc>
                        <a:defRPr/>
                      </a:pPr>
                      <a:r>
                        <a:rPr lang="en-US" sz="25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Alt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65"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MPA Conflict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937"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Fishing Conflict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⚠️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⚠️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8309"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Energy Independence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⚠️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4937"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Infrastructure Simplicity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⚠️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⚠️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4937"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Cost &amp; Maintenance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⚠️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14"/>
                        </a:lnSpc>
                        <a:defRPr/>
                      </a:pPr>
                      <a:r>
                        <a:rPr lang="en-US" sz="1867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D9F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112962" y="1171575"/>
            <a:ext cx="14062077" cy="100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1"/>
              </a:lnSpc>
              <a:spcBef>
                <a:spcPct val="0"/>
              </a:spcBef>
            </a:pPr>
            <a:r>
              <a:rPr lang="en-US" sz="7501" b="1" spc="-375" dirty="0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sz="7501" b="1" u="none" strike="noStrike" spc="-375" dirty="0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RADE-OFF MATRIX SUMMARY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76080" y="3054628"/>
            <a:ext cx="6026195" cy="605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spc="-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8" u="none" strike="noStrike" spc="-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lt 3 avoids all conflict zones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 1 scores high, but has fishing risk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 A performs poorly across the criteria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 2 is complex and lacks island autonomy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082441" y="7128172"/>
            <a:ext cx="3102383" cy="601426"/>
          </a:xfrm>
          <a:prstGeom prst="line">
            <a:avLst/>
          </a:prstGeom>
          <a:ln w="28575" cap="flat">
            <a:solidFill>
              <a:srgbClr val="FD9901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0576" y="4274574"/>
            <a:ext cx="15790944" cy="3908259"/>
          </a:xfrm>
          <a:custGeom>
            <a:avLst/>
            <a:gdLst/>
            <a:ahLst/>
            <a:cxnLst/>
            <a:rect l="l" t="t" r="r" b="b"/>
            <a:pathLst>
              <a:path w="15790944" h="3908259">
                <a:moveTo>
                  <a:pt x="0" y="0"/>
                </a:moveTo>
                <a:lnTo>
                  <a:pt x="15790944" y="0"/>
                </a:lnTo>
                <a:lnTo>
                  <a:pt x="15790944" y="3908259"/>
                </a:lnTo>
                <a:lnTo>
                  <a:pt x="0" y="390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26783" y="567345"/>
            <a:ext cx="11434433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770873" y="4817425"/>
            <a:ext cx="985965" cy="98596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41C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2321306" y="3464682"/>
            <a:ext cx="68993" cy="1752561"/>
          </a:xfrm>
          <a:prstGeom prst="line">
            <a:avLst/>
          </a:prstGeom>
          <a:ln w="28575" cap="flat">
            <a:solidFill>
              <a:srgbClr val="00C98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897317" y="4709973"/>
            <a:ext cx="985965" cy="9859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98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66480" y="2239131"/>
            <a:ext cx="2847640" cy="104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D9FF0D">
                    <a:alpha val="84706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Discuss Solution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51079" y="7868508"/>
            <a:ext cx="284764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9FF0D">
                    <a:alpha val="84706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Arguments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3214" y="2715382"/>
            <a:ext cx="284764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9FF0D">
                    <a:alpha val="84706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Stakeholders Arguments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89734" y="2903480"/>
            <a:ext cx="284764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9FF0D">
                    <a:alpha val="84706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Stakeholders Arguments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77436" y="8376032"/>
            <a:ext cx="284764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D9FF0D">
                    <a:alpha val="84706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Stakeholders Arguments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6077" y="1641152"/>
            <a:ext cx="244844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50676" y="7223507"/>
            <a:ext cx="244844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Plan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39631" y="2050727"/>
            <a:ext cx="347480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1910" y="2241227"/>
            <a:ext cx="350800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1826" y="7823582"/>
            <a:ext cx="3761231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Alternative 2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5082577" y="3979805"/>
            <a:ext cx="1113482" cy="1195956"/>
          </a:xfrm>
          <a:prstGeom prst="line">
            <a:avLst/>
          </a:prstGeom>
          <a:ln w="28575" cap="flat">
            <a:solidFill>
              <a:srgbClr val="4641C3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050711" y="4878341"/>
            <a:ext cx="679178" cy="677803"/>
            <a:chOff x="0" y="0"/>
            <a:chExt cx="905570" cy="9037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905570" cy="903738"/>
              <a:chOff x="0" y="0"/>
              <a:chExt cx="812800" cy="81115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5BC9D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5367" y="239994"/>
              <a:ext cx="474837" cy="38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2"/>
                </a:lnSpc>
              </a:pPr>
              <a:r>
                <a:rPr lang="en-US" sz="17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349477" y="5435914"/>
            <a:ext cx="679178" cy="677803"/>
            <a:chOff x="0" y="0"/>
            <a:chExt cx="905570" cy="90373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905570" cy="903738"/>
              <a:chOff x="0" y="0"/>
              <a:chExt cx="812800" cy="81115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461C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15367" y="239994"/>
              <a:ext cx="474837" cy="38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2"/>
                </a:lnSpc>
              </a:pPr>
              <a:r>
                <a:rPr lang="en-US" sz="17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55404" y="4864054"/>
            <a:ext cx="679178" cy="677803"/>
            <a:chOff x="0" y="0"/>
            <a:chExt cx="905570" cy="903738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905570" cy="903738"/>
              <a:chOff x="0" y="0"/>
              <a:chExt cx="812800" cy="81115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9E00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215367" y="239994"/>
              <a:ext cx="474837" cy="38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2"/>
                </a:lnSpc>
              </a:pPr>
              <a:r>
                <a:rPr lang="en-US" sz="17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911910" y="6803558"/>
            <a:ext cx="679178" cy="677803"/>
            <a:chOff x="0" y="0"/>
            <a:chExt cx="905570" cy="903738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905570" cy="903738"/>
              <a:chOff x="0" y="0"/>
              <a:chExt cx="812800" cy="81115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9901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215367" y="239994"/>
              <a:ext cx="474837" cy="38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2"/>
                </a:lnSpc>
              </a:pPr>
              <a:r>
                <a:rPr lang="en-US" sz="17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937374" y="4976269"/>
            <a:ext cx="679178" cy="677803"/>
            <a:chOff x="0" y="0"/>
            <a:chExt cx="905570" cy="903738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05570" cy="903738"/>
              <a:chOff x="0" y="0"/>
              <a:chExt cx="812800" cy="81115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641C3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215367" y="239994"/>
              <a:ext cx="474837" cy="38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2"/>
                </a:lnSpc>
              </a:pPr>
              <a:r>
                <a:rPr lang="en-US" sz="17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707122" y="6038389"/>
            <a:ext cx="581781" cy="1163824"/>
            <a:chOff x="0" y="0"/>
            <a:chExt cx="153226" cy="30652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3226" cy="306522"/>
            </a:xfrm>
            <a:custGeom>
              <a:avLst/>
              <a:gdLst/>
              <a:ahLst/>
              <a:cxnLst/>
              <a:rect l="l" t="t" r="r" b="b"/>
              <a:pathLst>
                <a:path w="153226" h="306522">
                  <a:moveTo>
                    <a:pt x="0" y="0"/>
                  </a:moveTo>
                  <a:lnTo>
                    <a:pt x="153226" y="0"/>
                  </a:lnTo>
                  <a:lnTo>
                    <a:pt x="153226" y="306522"/>
                  </a:lnTo>
                  <a:lnTo>
                    <a:pt x="0" y="306522"/>
                  </a:lnTo>
                  <a:close/>
                </a:path>
              </a:pathLst>
            </a:custGeom>
            <a:solidFill>
              <a:srgbClr val="3D3D8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153226" cy="35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1" name="AutoShape 51"/>
          <p:cNvSpPr/>
          <p:nvPr/>
        </p:nvSpPr>
        <p:spPr>
          <a:xfrm flipH="1">
            <a:off x="16616552" y="6119042"/>
            <a:ext cx="1196782" cy="2042678"/>
          </a:xfrm>
          <a:prstGeom prst="line">
            <a:avLst/>
          </a:prstGeom>
          <a:ln w="28575" cap="flat">
            <a:solidFill>
              <a:srgbClr val="A6A6A6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52" name="Group 52"/>
          <p:cNvGrpSpPr/>
          <p:nvPr/>
        </p:nvGrpSpPr>
        <p:grpSpPr>
          <a:xfrm>
            <a:off x="17321520" y="5620735"/>
            <a:ext cx="985965" cy="985965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488022" y="5779578"/>
            <a:ext cx="679178" cy="677803"/>
            <a:chOff x="0" y="0"/>
            <a:chExt cx="905570" cy="903738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905570" cy="903738"/>
              <a:chOff x="0" y="0"/>
              <a:chExt cx="812800" cy="81115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215367" y="239994"/>
              <a:ext cx="474837" cy="38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2"/>
                </a:lnSpc>
              </a:pPr>
              <a:r>
                <a:rPr lang="en-US" sz="17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4665913" y="8259033"/>
            <a:ext cx="350800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Final Plan</a:t>
            </a:r>
          </a:p>
        </p:txBody>
      </p:sp>
      <p:sp>
        <p:nvSpPr>
          <p:cNvPr id="61" name="AutoShape 61"/>
          <p:cNvSpPr/>
          <p:nvPr/>
        </p:nvSpPr>
        <p:spPr>
          <a:xfrm>
            <a:off x="1040395" y="7148947"/>
            <a:ext cx="0" cy="1195811"/>
          </a:xfrm>
          <a:prstGeom prst="line">
            <a:avLst/>
          </a:prstGeom>
          <a:ln w="28575" cap="flat">
            <a:solidFill>
              <a:srgbClr val="08B5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62" name="Group 62"/>
          <p:cNvGrpSpPr/>
          <p:nvPr/>
        </p:nvGrpSpPr>
        <p:grpSpPr>
          <a:xfrm>
            <a:off x="548581" y="6650640"/>
            <a:ext cx="985965" cy="985965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B5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715083" y="6809484"/>
            <a:ext cx="679178" cy="677803"/>
            <a:chOff x="0" y="0"/>
            <a:chExt cx="905570" cy="903738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905570" cy="903738"/>
              <a:chOff x="0" y="0"/>
              <a:chExt cx="812800" cy="811155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115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1155">
                    <a:moveTo>
                      <a:pt x="406400" y="0"/>
                    </a:moveTo>
                    <a:cubicBezTo>
                      <a:pt x="181951" y="0"/>
                      <a:pt x="0" y="181583"/>
                      <a:pt x="0" y="405577"/>
                    </a:cubicBezTo>
                    <a:cubicBezTo>
                      <a:pt x="0" y="629572"/>
                      <a:pt x="181951" y="811155"/>
                      <a:pt x="406400" y="811155"/>
                    </a:cubicBezTo>
                    <a:cubicBezTo>
                      <a:pt x="630849" y="811155"/>
                      <a:pt x="812800" y="629572"/>
                      <a:pt x="812800" y="405577"/>
                    </a:cubicBezTo>
                    <a:cubicBezTo>
                      <a:pt x="812800" y="181583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B5FF"/>
              </a:solidFill>
              <a:ln w="762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76200" y="28421"/>
                <a:ext cx="660400" cy="7066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9" name="TextBox 69"/>
            <p:cNvSpPr txBox="1"/>
            <p:nvPr/>
          </p:nvSpPr>
          <p:spPr>
            <a:xfrm>
              <a:off x="215367" y="239994"/>
              <a:ext cx="474837" cy="38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2"/>
                </a:lnSpc>
              </a:pPr>
              <a:r>
                <a:rPr lang="en-US" sz="173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-155193" y="8354283"/>
            <a:ext cx="3769716" cy="111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9"/>
              </a:lnSpc>
            </a:pPr>
            <a:r>
              <a:rPr lang="en-US" sz="364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Stakeholders Meeting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634710" y="0"/>
            <a:ext cx="7662815" cy="10287000"/>
            <a:chOff x="0" y="0"/>
            <a:chExt cx="3308408" cy="4441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08408" cy="4441395"/>
            </a:xfrm>
            <a:custGeom>
              <a:avLst/>
              <a:gdLst/>
              <a:ahLst/>
              <a:cxnLst/>
              <a:rect l="l" t="t" r="r" b="b"/>
              <a:pathLst>
                <a:path w="3308408" h="4441395">
                  <a:moveTo>
                    <a:pt x="0" y="0"/>
                  </a:moveTo>
                  <a:lnTo>
                    <a:pt x="3308408" y="0"/>
                  </a:lnTo>
                  <a:lnTo>
                    <a:pt x="3308408" y="4441395"/>
                  </a:lnTo>
                  <a:lnTo>
                    <a:pt x="0" y="444139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5653" y="2628905"/>
            <a:ext cx="10004985" cy="707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spc="-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Aft</a:t>
            </a:r>
            <a:r>
              <a:rPr lang="en-US" sz="2998" u="none" strike="noStrike" spc="-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 presenting all data and hearing stakeholder voices we recommend Alternative 3:</a:t>
            </a:r>
          </a:p>
          <a:p>
            <a:pPr marL="1294603" lvl="2" indent="-431534" algn="l">
              <a:lnSpc>
                <a:spcPts val="6955"/>
              </a:lnSpc>
              <a:buFont typeface="Arial"/>
              <a:buChar char="⚬"/>
            </a:pPr>
            <a:r>
              <a:rPr lang="en-US" sz="2998" b="1" u="none" strike="noStrike" spc="-89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Environmentally clean</a:t>
            </a:r>
          </a:p>
          <a:p>
            <a:pPr marL="1294603" lvl="2" indent="-431534" algn="l">
              <a:lnSpc>
                <a:spcPts val="6955"/>
              </a:lnSpc>
              <a:buFont typeface="Arial"/>
              <a:buChar char="⚬"/>
            </a:pPr>
            <a:r>
              <a:rPr lang="en-US" sz="2998" b="1" u="none" strike="noStrike" spc="-89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Technically viable</a:t>
            </a:r>
          </a:p>
          <a:p>
            <a:pPr marL="1294603" lvl="2" indent="-431534" algn="l">
              <a:lnSpc>
                <a:spcPts val="6955"/>
              </a:lnSpc>
              <a:buFont typeface="Arial"/>
              <a:buChar char="⚬"/>
            </a:pPr>
            <a:r>
              <a:rPr lang="en-US" sz="2998" b="1" u="none" strike="noStrike" spc="-89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Respects conservation goals</a:t>
            </a:r>
          </a:p>
          <a:p>
            <a:pPr marL="1294603" lvl="2" indent="-431534" algn="l">
              <a:lnSpc>
                <a:spcPts val="6955"/>
              </a:lnSpc>
              <a:buFont typeface="Arial"/>
              <a:buChar char="⚬"/>
            </a:pPr>
            <a:r>
              <a:rPr lang="en-US" sz="2998" b="1" u="none" strike="noStrike" spc="-89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Empowers the Brims community</a:t>
            </a:r>
          </a:p>
          <a:p>
            <a:pPr marL="647302" lvl="1" indent="-323651" algn="l">
              <a:lnSpc>
                <a:spcPts val="6955"/>
              </a:lnSpc>
              <a:buFont typeface="Arial"/>
              <a:buChar char="•"/>
            </a:pPr>
            <a:r>
              <a:rPr lang="en-US" sz="2998" u="none" strike="noStrike" spc="-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“We believe this is the most balanced, future-proof solution.”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9890" y="881166"/>
            <a:ext cx="9978619" cy="185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1"/>
              </a:lnSpc>
              <a:spcBef>
                <a:spcPct val="0"/>
              </a:spcBef>
            </a:pPr>
            <a:r>
              <a:rPr lang="en-US" sz="7501" b="1" spc="-375" dirty="0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sz="7501" b="1" u="none" strike="noStrike" spc="-375" dirty="0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EVELOPER RECOMMENDATION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65006" y="8618506"/>
            <a:ext cx="800184" cy="36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4"/>
              </a:lnSpc>
              <a:spcBef>
                <a:spcPct val="0"/>
              </a:spcBef>
            </a:pPr>
            <a:r>
              <a:rPr lang="en-US" sz="2432" spc="-5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38076" y="9097788"/>
            <a:ext cx="365760" cy="464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941" spc="-61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87731" y="5927852"/>
            <a:ext cx="133097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099" spc="-65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Murra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89194" y="5492760"/>
            <a:ext cx="547092" cy="67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5"/>
              </a:lnSpc>
              <a:spcBef>
                <a:spcPct val="0"/>
              </a:spcBef>
            </a:pPr>
            <a:r>
              <a:rPr lang="en-US" sz="4399" spc="-92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70460" y="2738589"/>
            <a:ext cx="160294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2300" spc="-48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Outertown</a:t>
            </a:r>
            <a:endParaRPr lang="en-US" sz="2300" spc="-48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238076" y="3057784"/>
            <a:ext cx="509811" cy="62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8"/>
              </a:lnSpc>
              <a:spcBef>
                <a:spcPct val="0"/>
              </a:spcBef>
            </a:pPr>
            <a:r>
              <a:rPr lang="en-US" sz="4099" spc="-86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2700000">
            <a:off x="-3125323" y="-1916601"/>
            <a:ext cx="8308046" cy="8415484"/>
            <a:chOff x="0" y="0"/>
            <a:chExt cx="2188127" cy="22164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8127" cy="2216424"/>
            </a:xfrm>
            <a:custGeom>
              <a:avLst/>
              <a:gdLst/>
              <a:ahLst/>
              <a:cxnLst/>
              <a:rect l="l" t="t" r="r" b="b"/>
              <a:pathLst>
                <a:path w="2188127" h="2216424">
                  <a:moveTo>
                    <a:pt x="35411" y="0"/>
                  </a:moveTo>
                  <a:lnTo>
                    <a:pt x="2152717" y="0"/>
                  </a:lnTo>
                  <a:cubicBezTo>
                    <a:pt x="2162108" y="0"/>
                    <a:pt x="2171115" y="3731"/>
                    <a:pt x="2177756" y="10372"/>
                  </a:cubicBezTo>
                  <a:cubicBezTo>
                    <a:pt x="2184397" y="17012"/>
                    <a:pt x="2188127" y="26019"/>
                    <a:pt x="2188127" y="35411"/>
                  </a:cubicBezTo>
                  <a:lnTo>
                    <a:pt x="2188127" y="2181013"/>
                  </a:lnTo>
                  <a:cubicBezTo>
                    <a:pt x="2188127" y="2200570"/>
                    <a:pt x="2172274" y="2216424"/>
                    <a:pt x="2152717" y="2216424"/>
                  </a:cubicBezTo>
                  <a:lnTo>
                    <a:pt x="35411" y="2216424"/>
                  </a:lnTo>
                  <a:cubicBezTo>
                    <a:pt x="15854" y="2216424"/>
                    <a:pt x="0" y="2200570"/>
                    <a:pt x="0" y="2181013"/>
                  </a:cubicBezTo>
                  <a:lnTo>
                    <a:pt x="0" y="35411"/>
                  </a:lnTo>
                  <a:cubicBezTo>
                    <a:pt x="0" y="15854"/>
                    <a:pt x="15854" y="0"/>
                    <a:pt x="354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73A7">
                    <a:alpha val="60000"/>
                  </a:srgbClr>
                </a:gs>
                <a:gs pos="100000">
                  <a:srgbClr val="032854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88127" cy="2254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82200" y="1290927"/>
            <a:ext cx="7538520" cy="2862513"/>
            <a:chOff x="0" y="0"/>
            <a:chExt cx="1985454" cy="7539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5454" cy="753913"/>
            </a:xfrm>
            <a:custGeom>
              <a:avLst/>
              <a:gdLst/>
              <a:ahLst/>
              <a:cxnLst/>
              <a:rect l="l" t="t" r="r" b="b"/>
              <a:pathLst>
                <a:path w="1985454" h="753913">
                  <a:moveTo>
                    <a:pt x="43133" y="0"/>
                  </a:moveTo>
                  <a:lnTo>
                    <a:pt x="1942321" y="0"/>
                  </a:lnTo>
                  <a:cubicBezTo>
                    <a:pt x="1966143" y="0"/>
                    <a:pt x="1985454" y="19311"/>
                    <a:pt x="1985454" y="43133"/>
                  </a:cubicBezTo>
                  <a:lnTo>
                    <a:pt x="1985454" y="710780"/>
                  </a:lnTo>
                  <a:cubicBezTo>
                    <a:pt x="1985454" y="734601"/>
                    <a:pt x="1966143" y="753913"/>
                    <a:pt x="1942321" y="753913"/>
                  </a:cubicBezTo>
                  <a:lnTo>
                    <a:pt x="43133" y="753913"/>
                  </a:lnTo>
                  <a:cubicBezTo>
                    <a:pt x="19311" y="753913"/>
                    <a:pt x="0" y="734601"/>
                    <a:pt x="0" y="710780"/>
                  </a:cubicBezTo>
                  <a:lnTo>
                    <a:pt x="0" y="43133"/>
                  </a:lnTo>
                  <a:cubicBezTo>
                    <a:pt x="0" y="19311"/>
                    <a:pt x="19311" y="0"/>
                    <a:pt x="431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0043">
                    <a:alpha val="100000"/>
                  </a:srgbClr>
                </a:gs>
                <a:gs pos="100000">
                  <a:srgbClr val="0200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85454" cy="792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527923" y="1803785"/>
            <a:ext cx="397669" cy="397669"/>
          </a:xfrm>
          <a:custGeom>
            <a:avLst/>
            <a:gdLst/>
            <a:ahLst/>
            <a:cxnLst/>
            <a:rect l="l" t="t" r="r" b="b"/>
            <a:pathLst>
              <a:path w="397669" h="397669">
                <a:moveTo>
                  <a:pt x="0" y="0"/>
                </a:moveTo>
                <a:lnTo>
                  <a:pt x="397669" y="0"/>
                </a:lnTo>
                <a:lnTo>
                  <a:pt x="397669" y="397669"/>
                </a:lnTo>
                <a:lnTo>
                  <a:pt x="0" y="39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527923" y="2845244"/>
            <a:ext cx="397669" cy="397669"/>
          </a:xfrm>
          <a:custGeom>
            <a:avLst/>
            <a:gdLst/>
            <a:ahLst/>
            <a:cxnLst/>
            <a:rect l="l" t="t" r="r" b="b"/>
            <a:pathLst>
              <a:path w="397669" h="397669">
                <a:moveTo>
                  <a:pt x="0" y="0"/>
                </a:moveTo>
                <a:lnTo>
                  <a:pt x="397669" y="0"/>
                </a:lnTo>
                <a:lnTo>
                  <a:pt x="397669" y="397669"/>
                </a:lnTo>
                <a:lnTo>
                  <a:pt x="0" y="397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254205" y="1982409"/>
            <a:ext cx="625026" cy="308732"/>
          </a:xfrm>
          <a:custGeom>
            <a:avLst/>
            <a:gdLst/>
            <a:ahLst/>
            <a:cxnLst/>
            <a:rect l="l" t="t" r="r" b="b"/>
            <a:pathLst>
              <a:path w="625026" h="308732">
                <a:moveTo>
                  <a:pt x="0" y="0"/>
                </a:moveTo>
                <a:lnTo>
                  <a:pt x="625027" y="0"/>
                </a:lnTo>
                <a:lnTo>
                  <a:pt x="625027" y="308732"/>
                </a:lnTo>
                <a:lnTo>
                  <a:pt x="0" y="308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9410" b="-3504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95350" y="809564"/>
            <a:ext cx="6671369" cy="191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14"/>
              </a:lnSpc>
            </a:pPr>
            <a:r>
              <a:rPr lang="en-US" sz="649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STAKEHOLDERS  INVOLVED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2925" y="3216275"/>
            <a:ext cx="8869000" cy="625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6263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Developers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Engineers and planners</a:t>
            </a:r>
          </a:p>
          <a:p>
            <a:pPr marL="626104" lvl="1" indent="-313052" algn="l">
              <a:lnSpc>
                <a:spcPts val="6263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Conservationists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Protect marine ecosystems, MPAs, and biodiversity</a:t>
            </a:r>
          </a:p>
          <a:p>
            <a:pPr marL="626104" lvl="1" indent="-313052" algn="l">
              <a:lnSpc>
                <a:spcPts val="6263"/>
              </a:lnSpc>
              <a:buFont typeface="Arial"/>
              <a:buChar char="•"/>
            </a:pPr>
            <a:r>
              <a:rPr lang="en-US" sz="28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Community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Representatives: Represent Brims Island’s local residents</a:t>
            </a:r>
          </a:p>
          <a:p>
            <a:pPr marL="626104" lvl="1" indent="-313052" algn="l">
              <a:lnSpc>
                <a:spcPts val="6263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value open, constructive feedback</a:t>
            </a:r>
          </a:p>
          <a:p>
            <a:pPr marL="626104" lvl="1" indent="-313052" algn="l">
              <a:lnSpc>
                <a:spcPts val="6263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Everyone will be heard before final decision is made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46330" y="1746635"/>
            <a:ext cx="5728666" cy="852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Why project management and stakeholder communication are important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46330" y="2788094"/>
            <a:ext cx="4186721" cy="852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Expected outcomes of implementing this strategy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81995" y="-1152814"/>
            <a:ext cx="12315369" cy="11439814"/>
            <a:chOff x="0" y="0"/>
            <a:chExt cx="12901500" cy="119842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01500" cy="11984274"/>
            </a:xfrm>
            <a:custGeom>
              <a:avLst/>
              <a:gdLst/>
              <a:ahLst/>
              <a:cxnLst/>
              <a:rect l="l" t="t" r="r" b="b"/>
              <a:pathLst>
                <a:path w="12901500" h="11984274">
                  <a:moveTo>
                    <a:pt x="6450744" y="0"/>
                  </a:moveTo>
                  <a:lnTo>
                    <a:pt x="6450757" y="0"/>
                  </a:lnTo>
                  <a:cubicBezTo>
                    <a:pt x="10013404" y="1"/>
                    <a:pt x="12901500" y="2682769"/>
                    <a:pt x="12901500" y="5992132"/>
                  </a:cubicBezTo>
                  <a:lnTo>
                    <a:pt x="12901500" y="11984274"/>
                  </a:lnTo>
                  <a:lnTo>
                    <a:pt x="0" y="11984274"/>
                  </a:lnTo>
                  <a:lnTo>
                    <a:pt x="0" y="5992132"/>
                  </a:lnTo>
                  <a:cubicBezTo>
                    <a:pt x="0" y="2682769"/>
                    <a:pt x="2888097" y="0"/>
                    <a:pt x="6450744" y="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58275"/>
            <a:ext cx="7786513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9"/>
              </a:lnSpc>
            </a:pPr>
            <a:r>
              <a:rPr lang="en-US" sz="739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07" y="3157288"/>
            <a:ext cx="8424673" cy="638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5625"/>
              </a:lnSpc>
              <a:buFont typeface="Arial"/>
              <a:buChar char="•"/>
            </a:pPr>
            <a:r>
              <a:rPr lang="en-US" sz="2899" dirty="0">
                <a:solidFill>
                  <a:schemeClr val="bg1">
                    <a:alpha val="69804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Brims [Hoy] Island has no power source</a:t>
            </a:r>
          </a:p>
          <a:p>
            <a:pPr marL="626109" lvl="1" indent="-313054" algn="l">
              <a:lnSpc>
                <a:spcPts val="5625"/>
              </a:lnSpc>
              <a:buFont typeface="Arial"/>
              <a:buChar char="•"/>
            </a:pPr>
            <a:r>
              <a:rPr lang="en-US" sz="2899" dirty="0">
                <a:solidFill>
                  <a:schemeClr val="bg1">
                    <a:alpha val="69804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There’s a pressing need to power homes, businesses, and infrastructure</a:t>
            </a:r>
          </a:p>
          <a:p>
            <a:pPr marL="626109" lvl="1" indent="-313054" algn="l">
              <a:lnSpc>
                <a:spcPts val="5625"/>
              </a:lnSpc>
              <a:buFont typeface="Arial"/>
              <a:buChar char="•"/>
            </a:pPr>
            <a:r>
              <a:rPr lang="en-US" sz="2899" dirty="0">
                <a:solidFill>
                  <a:schemeClr val="bg1">
                    <a:alpha val="69804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Our role: deliver clean, reliable energy with minimal environmental and social conflict</a:t>
            </a:r>
          </a:p>
          <a:p>
            <a:pPr marL="626109" lvl="1" indent="-313054" algn="l">
              <a:lnSpc>
                <a:spcPts val="5625"/>
              </a:lnSpc>
              <a:buFont typeface="Arial"/>
              <a:buChar char="•"/>
            </a:pPr>
            <a:r>
              <a:rPr lang="en-US" sz="2899" dirty="0">
                <a:solidFill>
                  <a:schemeClr val="bg1">
                    <a:alpha val="69804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Stakeholders’ input is crucial in choosing the best plan</a:t>
            </a:r>
          </a:p>
          <a:p>
            <a:pPr marL="626109" lvl="1" indent="-313054" algn="l">
              <a:lnSpc>
                <a:spcPts val="5625"/>
              </a:lnSpc>
              <a:buFont typeface="Arial"/>
              <a:buChar char="•"/>
            </a:pPr>
            <a:r>
              <a:rPr lang="en-US" sz="2899" dirty="0">
                <a:solidFill>
                  <a:schemeClr val="bg1">
                    <a:alpha val="69804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Goal: reach a consensus on the best plan</a:t>
            </a:r>
          </a:p>
          <a:p>
            <a:pPr algn="l">
              <a:lnSpc>
                <a:spcPts val="5625"/>
              </a:lnSpc>
            </a:pPr>
            <a:endParaRPr lang="en-US" sz="2899" dirty="0">
              <a:solidFill>
                <a:schemeClr val="bg1">
                  <a:alpha val="69804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39679" y="2748099"/>
            <a:ext cx="1414388" cy="6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4299" spc="-9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Brims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45595" y="3638464"/>
            <a:ext cx="646509" cy="78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5199" spc="-109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38242" y="8532511"/>
            <a:ext cx="721147" cy="88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1"/>
              </a:lnSpc>
              <a:spcBef>
                <a:spcPct val="0"/>
              </a:spcBef>
            </a:pPr>
            <a:r>
              <a:rPr lang="en-US" sz="5799" spc="-121">
                <a:solidFill>
                  <a:srgbClr val="FF3131"/>
                </a:solidFill>
                <a:latin typeface="Public Sans"/>
                <a:ea typeface="Public Sans"/>
                <a:cs typeface="Public Sans"/>
                <a:sym typeface="Public Sans"/>
              </a:rPr>
              <a:t>⦿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75161" y="8795893"/>
            <a:ext cx="2040954" cy="66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4299" spc="-9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Gills, UK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5368788" y="4032291"/>
            <a:ext cx="1230027" cy="4842448"/>
          </a:xfrm>
          <a:prstGeom prst="line">
            <a:avLst/>
          </a:prstGeom>
          <a:ln w="66675" cap="flat">
            <a:solidFill>
              <a:srgbClr val="000000"/>
            </a:solidFill>
            <a:prstDash val="sysDot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638901" cy="10287000"/>
            <a:chOff x="0" y="0"/>
            <a:chExt cx="1183466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3466" cy="1593725"/>
            </a:xfrm>
            <a:custGeom>
              <a:avLst/>
              <a:gdLst/>
              <a:ahLst/>
              <a:cxnLst/>
              <a:rect l="l" t="t" r="r" b="b"/>
              <a:pathLst>
                <a:path w="1183466" h="1593725">
                  <a:moveTo>
                    <a:pt x="0" y="0"/>
                  </a:moveTo>
                  <a:lnTo>
                    <a:pt x="1183466" y="0"/>
                  </a:lnTo>
                  <a:lnTo>
                    <a:pt x="118346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013257" y="1123950"/>
            <a:ext cx="8712325" cy="142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PLAN</a:t>
            </a:r>
          </a:p>
        </p:txBody>
      </p:sp>
      <p:sp>
        <p:nvSpPr>
          <p:cNvPr id="11" name="Freeform 11"/>
          <p:cNvSpPr/>
          <p:nvPr/>
        </p:nvSpPr>
        <p:spPr>
          <a:xfrm>
            <a:off x="7973384" y="3500522"/>
            <a:ext cx="474104" cy="315872"/>
          </a:xfrm>
          <a:custGeom>
            <a:avLst/>
            <a:gdLst/>
            <a:ahLst/>
            <a:cxnLst/>
            <a:rect l="l" t="t" r="r" b="b"/>
            <a:pathLst>
              <a:path w="474104" h="315872">
                <a:moveTo>
                  <a:pt x="0" y="0"/>
                </a:moveTo>
                <a:lnTo>
                  <a:pt x="474105" y="0"/>
                </a:lnTo>
                <a:lnTo>
                  <a:pt x="474105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973384" y="4642664"/>
            <a:ext cx="474104" cy="315872"/>
          </a:xfrm>
          <a:custGeom>
            <a:avLst/>
            <a:gdLst/>
            <a:ahLst/>
            <a:cxnLst/>
            <a:rect l="l" t="t" r="r" b="b"/>
            <a:pathLst>
              <a:path w="474104" h="315872">
                <a:moveTo>
                  <a:pt x="0" y="0"/>
                </a:moveTo>
                <a:lnTo>
                  <a:pt x="474105" y="0"/>
                </a:lnTo>
                <a:lnTo>
                  <a:pt x="474105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973384" y="5395139"/>
            <a:ext cx="474104" cy="315872"/>
          </a:xfrm>
          <a:custGeom>
            <a:avLst/>
            <a:gdLst/>
            <a:ahLst/>
            <a:cxnLst/>
            <a:rect l="l" t="t" r="r" b="b"/>
            <a:pathLst>
              <a:path w="474104" h="315872">
                <a:moveTo>
                  <a:pt x="0" y="0"/>
                </a:moveTo>
                <a:lnTo>
                  <a:pt x="474105" y="0"/>
                </a:lnTo>
                <a:lnTo>
                  <a:pt x="474105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973384" y="6147614"/>
            <a:ext cx="474104" cy="315872"/>
          </a:xfrm>
          <a:custGeom>
            <a:avLst/>
            <a:gdLst/>
            <a:ahLst/>
            <a:cxnLst/>
            <a:rect l="l" t="t" r="r" b="b"/>
            <a:pathLst>
              <a:path w="474104" h="315872">
                <a:moveTo>
                  <a:pt x="0" y="0"/>
                </a:moveTo>
                <a:lnTo>
                  <a:pt x="474105" y="0"/>
                </a:lnTo>
                <a:lnTo>
                  <a:pt x="474105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666564" y="3359194"/>
            <a:ext cx="79973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UNDERSEA CABLE FROM GILLS BAY TO BRIMS ISLAND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0864" y="4572000"/>
            <a:ext cx="788300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DISTANCE: 17.66 KM UNDERWATER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0864" y="5324475"/>
            <a:ext cx="647080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CAPACITY: 25 MW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0864" y="6076950"/>
            <a:ext cx="893667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USES EXISTING LANDING STATION AT GILLS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80864" y="6829425"/>
            <a:ext cx="865486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NEW LANDING STATION TO BE BUILT AT BRIMS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80864" y="8039100"/>
            <a:ext cx="893667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INTENTION: DIRECT, SIMPLE SOLUTION FROM MAINLAND TO ISLAND</a:t>
            </a:r>
          </a:p>
        </p:txBody>
      </p:sp>
      <p:sp>
        <p:nvSpPr>
          <p:cNvPr id="21" name="Freeform 21"/>
          <p:cNvSpPr/>
          <p:nvPr/>
        </p:nvSpPr>
        <p:spPr>
          <a:xfrm>
            <a:off x="8055331" y="6970753"/>
            <a:ext cx="474104" cy="315872"/>
          </a:xfrm>
          <a:custGeom>
            <a:avLst/>
            <a:gdLst/>
            <a:ahLst/>
            <a:cxnLst/>
            <a:rect l="l" t="t" r="r" b="b"/>
            <a:pathLst>
              <a:path w="474104" h="315872">
                <a:moveTo>
                  <a:pt x="0" y="0"/>
                </a:moveTo>
                <a:lnTo>
                  <a:pt x="474104" y="0"/>
                </a:lnTo>
                <a:lnTo>
                  <a:pt x="474104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973384" y="8180428"/>
            <a:ext cx="474104" cy="315872"/>
          </a:xfrm>
          <a:custGeom>
            <a:avLst/>
            <a:gdLst/>
            <a:ahLst/>
            <a:cxnLst/>
            <a:rect l="l" t="t" r="r" b="b"/>
            <a:pathLst>
              <a:path w="474104" h="315872">
                <a:moveTo>
                  <a:pt x="0" y="0"/>
                </a:moveTo>
                <a:lnTo>
                  <a:pt x="474105" y="0"/>
                </a:lnTo>
                <a:lnTo>
                  <a:pt x="474105" y="315872"/>
                </a:lnTo>
                <a:lnTo>
                  <a:pt x="0" y="31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65070"/>
            <a:ext cx="7438792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7000" b="1" spc="-315">
                <a:solidFill>
                  <a:srgbClr val="D9FF0D"/>
                </a:solidFill>
                <a:latin typeface="Poppins Bold"/>
                <a:ea typeface="Poppins Bold"/>
                <a:cs typeface="Poppins Bold"/>
                <a:sym typeface="Poppins Bold"/>
              </a:rPr>
              <a:t>PLAN : KEY POINTS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0525" y="2922954"/>
            <a:ext cx="8984226" cy="708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5699"/>
              </a:lnSpc>
              <a:buFont typeface="Arial"/>
              <a:buChar char="•"/>
            </a:pPr>
            <a:r>
              <a:rPr lang="en-US" sz="2999" spc="-6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Crosses Marine Protected Area (MPA)</a:t>
            </a:r>
          </a:p>
          <a:p>
            <a:pPr marL="647697" lvl="1" indent="-323848" algn="l">
              <a:lnSpc>
                <a:spcPts val="5699"/>
              </a:lnSpc>
              <a:buFont typeface="Arial"/>
              <a:buChar char="•"/>
            </a:pPr>
            <a:r>
              <a:rPr lang="en-US" sz="2999" spc="-6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Cuts through high-density fishing zones</a:t>
            </a:r>
          </a:p>
          <a:p>
            <a:pPr marL="647697" lvl="1" indent="-323848" algn="l">
              <a:lnSpc>
                <a:spcPts val="5699"/>
              </a:lnSpc>
              <a:buFont typeface="Arial"/>
              <a:buChar char="•"/>
            </a:pPr>
            <a:r>
              <a:rPr lang="en-US" sz="2999" spc="-6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Intersects with a commercial shipping lane</a:t>
            </a:r>
          </a:p>
          <a:p>
            <a:pPr marL="647697" lvl="1" indent="-323848" algn="l">
              <a:lnSpc>
                <a:spcPts val="5699"/>
              </a:lnSpc>
              <a:buFont typeface="Arial"/>
              <a:buChar char="•"/>
            </a:pPr>
            <a:r>
              <a:rPr lang="en-US" sz="2999" spc="-6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Hard and uncategorized seabed makes cable laying difficult</a:t>
            </a:r>
          </a:p>
          <a:p>
            <a:pPr marL="647697" lvl="1" indent="-323848" algn="l">
              <a:lnSpc>
                <a:spcPts val="5699"/>
              </a:lnSpc>
              <a:buFont typeface="Arial"/>
              <a:buChar char="•"/>
            </a:pPr>
            <a:r>
              <a:rPr lang="en-US" sz="2999" spc="-6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Long cable = higher transmission loss and increased maintenance</a:t>
            </a:r>
          </a:p>
          <a:p>
            <a:pPr marL="647697" lvl="1" indent="-323848" algn="l">
              <a:lnSpc>
                <a:spcPts val="5699"/>
              </a:lnSpc>
              <a:buFont typeface="Arial"/>
              <a:buChar char="•"/>
            </a:pPr>
            <a:r>
              <a:rPr lang="en-US" sz="2999" spc="-6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Risks: regulatory pushback, ecological harm, stakeholder opposition</a:t>
            </a:r>
          </a:p>
          <a:p>
            <a:pPr marL="647697" lvl="1" indent="-323848" algn="l">
              <a:lnSpc>
                <a:spcPts val="5699"/>
              </a:lnSpc>
              <a:buFont typeface="Arial"/>
              <a:buChar char="•"/>
            </a:pPr>
            <a:r>
              <a:rPr lang="en-US" sz="2999" spc="-6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“Conversation with the Environmentalists.”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975109" y="-127917"/>
            <a:ext cx="12190872" cy="11012524"/>
            <a:chOff x="0" y="0"/>
            <a:chExt cx="928189" cy="838472"/>
          </a:xfrm>
        </p:grpSpPr>
        <p:sp>
          <p:nvSpPr>
            <p:cNvPr id="9" name="Freeform 9"/>
            <p:cNvSpPr/>
            <p:nvPr/>
          </p:nvSpPr>
          <p:spPr>
            <a:xfrm>
              <a:off x="3405" y="0"/>
              <a:ext cx="921380" cy="838472"/>
            </a:xfrm>
            <a:custGeom>
              <a:avLst/>
              <a:gdLst/>
              <a:ahLst/>
              <a:cxnLst/>
              <a:rect l="l" t="t" r="r" b="b"/>
              <a:pathLst>
                <a:path w="921380" h="838472">
                  <a:moveTo>
                    <a:pt x="702533" y="0"/>
                  </a:moveTo>
                  <a:lnTo>
                    <a:pt x="15647" y="0"/>
                  </a:lnTo>
                  <a:cubicBezTo>
                    <a:pt x="11051" y="0"/>
                    <a:pt x="6709" y="2109"/>
                    <a:pt x="3868" y="5721"/>
                  </a:cubicBezTo>
                  <a:cubicBezTo>
                    <a:pt x="1027" y="9333"/>
                    <a:pt x="0" y="14049"/>
                    <a:pt x="1082" y="18516"/>
                  </a:cubicBezTo>
                  <a:lnTo>
                    <a:pt x="195308" y="819956"/>
                  </a:lnTo>
                  <a:cubicBezTo>
                    <a:pt x="197941" y="830821"/>
                    <a:pt x="207668" y="838472"/>
                    <a:pt x="218847" y="838472"/>
                  </a:cubicBezTo>
                  <a:lnTo>
                    <a:pt x="905733" y="838472"/>
                  </a:lnTo>
                  <a:cubicBezTo>
                    <a:pt x="910328" y="838472"/>
                    <a:pt x="914670" y="836363"/>
                    <a:pt x="917511" y="832751"/>
                  </a:cubicBezTo>
                  <a:cubicBezTo>
                    <a:pt x="920353" y="829139"/>
                    <a:pt x="921380" y="824423"/>
                    <a:pt x="920297" y="819956"/>
                  </a:cubicBezTo>
                  <a:lnTo>
                    <a:pt x="726072" y="18516"/>
                  </a:lnTo>
                  <a:cubicBezTo>
                    <a:pt x="723439" y="7651"/>
                    <a:pt x="713712" y="0"/>
                    <a:pt x="702533" y="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33350" cap="rnd">
              <a:gradFill>
                <a:gsLst>
                  <a:gs pos="0">
                    <a:srgbClr val="E0E0E0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6995" y="0"/>
            <a:ext cx="2585591" cy="3310488"/>
            <a:chOff x="0" y="0"/>
            <a:chExt cx="476116" cy="609600"/>
          </a:xfrm>
        </p:grpSpPr>
        <p:sp>
          <p:nvSpPr>
            <p:cNvPr id="3" name="Freeform 3"/>
            <p:cNvSpPr/>
            <p:nvPr/>
          </p:nvSpPr>
          <p:spPr>
            <a:xfrm>
              <a:off x="18915" y="0"/>
              <a:ext cx="438286" cy="609600"/>
            </a:xfrm>
            <a:custGeom>
              <a:avLst/>
              <a:gdLst/>
              <a:ahLst/>
              <a:cxnLst/>
              <a:rect l="l" t="t" r="r" b="b"/>
              <a:pathLst>
                <a:path w="438286" h="609600">
                  <a:moveTo>
                    <a:pt x="176150" y="0"/>
                  </a:moveTo>
                  <a:lnTo>
                    <a:pt x="58936" y="0"/>
                  </a:lnTo>
                  <a:cubicBezTo>
                    <a:pt x="40899" y="0"/>
                    <a:pt x="23962" y="8670"/>
                    <a:pt x="13416" y="23303"/>
                  </a:cubicBezTo>
                  <a:cubicBezTo>
                    <a:pt x="2869" y="37935"/>
                    <a:pt x="0" y="56744"/>
                    <a:pt x="5704" y="73856"/>
                  </a:cubicBezTo>
                  <a:lnTo>
                    <a:pt x="159666" y="535744"/>
                  </a:lnTo>
                  <a:cubicBezTo>
                    <a:pt x="174368" y="579850"/>
                    <a:pt x="215644" y="609600"/>
                    <a:pt x="262136" y="609600"/>
                  </a:cubicBezTo>
                  <a:lnTo>
                    <a:pt x="379350" y="609600"/>
                  </a:lnTo>
                  <a:cubicBezTo>
                    <a:pt x="397387" y="609600"/>
                    <a:pt x="414324" y="600930"/>
                    <a:pt x="424870" y="586297"/>
                  </a:cubicBezTo>
                  <a:cubicBezTo>
                    <a:pt x="435417" y="571665"/>
                    <a:pt x="438286" y="552855"/>
                    <a:pt x="432582" y="535744"/>
                  </a:cubicBezTo>
                  <a:lnTo>
                    <a:pt x="278619" y="73856"/>
                  </a:lnTo>
                  <a:cubicBezTo>
                    <a:pt x="263918" y="29750"/>
                    <a:pt x="222642" y="0"/>
                    <a:pt x="1761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D9FF0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9525"/>
              <a:ext cx="272916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96744" y="632572"/>
            <a:ext cx="6380171" cy="646339"/>
            <a:chOff x="0" y="0"/>
            <a:chExt cx="1970857" cy="1996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96744" y="2520160"/>
            <a:ext cx="6380171" cy="646339"/>
            <a:chOff x="0" y="0"/>
            <a:chExt cx="1970857" cy="199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68157" y="4201331"/>
            <a:ext cx="6380171" cy="646339"/>
            <a:chOff x="0" y="0"/>
            <a:chExt cx="1970857" cy="1996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996744" y="6360121"/>
            <a:ext cx="6380171" cy="646339"/>
            <a:chOff x="0" y="0"/>
            <a:chExt cx="1970857" cy="1996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996744" y="8117492"/>
            <a:ext cx="6380171" cy="646339"/>
            <a:chOff x="0" y="0"/>
            <a:chExt cx="1970857" cy="1996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868157" y="742183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96744" y="1339942"/>
            <a:ext cx="6618219" cy="97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marine activities do local communities depend on along the cable route, and how might construction interfere with those activities?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96744" y="2641366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96744" y="3227530"/>
            <a:ext cx="6380171" cy="65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might construction or presence of the cable affect marine conditions that support livelihoods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96744" y="4325633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PRESCRIPTIVE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66090" y="5038170"/>
            <a:ext cx="6948873" cy="97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are the trade-offs for communities if the plan moves forward as designed — in terms of access, safety, and day-to-day activities?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8901" y="291329"/>
            <a:ext cx="7770019" cy="170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4"/>
              </a:lnSpc>
            </a:pPr>
            <a:r>
              <a:rPr lang="en-US" sz="6640" b="1" spc="-298">
                <a:solidFill>
                  <a:srgbClr val="D9FF0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COMMUNITY PERSPECTIVE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96744" y="6481327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ANALYTICS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996744" y="7067491"/>
            <a:ext cx="6380171" cy="97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Where are areas of high marine use or value to communities that should be treated with caution during cable installation?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96744" y="8237387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STAKEHOLDER IMPACT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09227" y="9101135"/>
            <a:ext cx="6380171" cy="65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long-term benefits does the plan offer to nearby communities ?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88901" y="1963865"/>
            <a:ext cx="53122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1">
                <a:solidFill>
                  <a:srgbClr val="D9FF0D"/>
                </a:solidFill>
                <a:latin typeface="Arial Nova Italics"/>
                <a:ea typeface="Arial Nova Italics"/>
                <a:cs typeface="Arial Nova Italics"/>
                <a:sym typeface="Arial Nova Italics"/>
              </a:rPr>
              <a:t>5 Questions We Will Tackle: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043">
                <a:alpha val="100000"/>
              </a:srgbClr>
            </a:gs>
            <a:gs pos="50000">
              <a:srgbClr val="3B3A97">
                <a:alpha val="100000"/>
              </a:srgbClr>
            </a:gs>
            <a:gs pos="100000">
              <a:srgbClr val="3F3F7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104137"/>
            <a:ext cx="2585591" cy="3310488"/>
            <a:chOff x="0" y="0"/>
            <a:chExt cx="476116" cy="609600"/>
          </a:xfrm>
        </p:grpSpPr>
        <p:sp>
          <p:nvSpPr>
            <p:cNvPr id="3" name="Freeform 3"/>
            <p:cNvSpPr/>
            <p:nvPr/>
          </p:nvSpPr>
          <p:spPr>
            <a:xfrm>
              <a:off x="18915" y="0"/>
              <a:ext cx="438286" cy="609600"/>
            </a:xfrm>
            <a:custGeom>
              <a:avLst/>
              <a:gdLst/>
              <a:ahLst/>
              <a:cxnLst/>
              <a:rect l="l" t="t" r="r" b="b"/>
              <a:pathLst>
                <a:path w="438286" h="609600">
                  <a:moveTo>
                    <a:pt x="176150" y="0"/>
                  </a:moveTo>
                  <a:lnTo>
                    <a:pt x="58936" y="0"/>
                  </a:lnTo>
                  <a:cubicBezTo>
                    <a:pt x="40899" y="0"/>
                    <a:pt x="23962" y="8670"/>
                    <a:pt x="13416" y="23303"/>
                  </a:cubicBezTo>
                  <a:cubicBezTo>
                    <a:pt x="2869" y="37935"/>
                    <a:pt x="0" y="56744"/>
                    <a:pt x="5704" y="73856"/>
                  </a:cubicBezTo>
                  <a:lnTo>
                    <a:pt x="159666" y="535744"/>
                  </a:lnTo>
                  <a:cubicBezTo>
                    <a:pt x="174368" y="579850"/>
                    <a:pt x="215644" y="609600"/>
                    <a:pt x="262136" y="609600"/>
                  </a:cubicBezTo>
                  <a:lnTo>
                    <a:pt x="379350" y="609600"/>
                  </a:lnTo>
                  <a:cubicBezTo>
                    <a:pt x="397387" y="609600"/>
                    <a:pt x="414324" y="600930"/>
                    <a:pt x="424870" y="586297"/>
                  </a:cubicBezTo>
                  <a:cubicBezTo>
                    <a:pt x="435417" y="571665"/>
                    <a:pt x="438286" y="552855"/>
                    <a:pt x="432582" y="535744"/>
                  </a:cubicBezTo>
                  <a:lnTo>
                    <a:pt x="278619" y="73856"/>
                  </a:lnTo>
                  <a:cubicBezTo>
                    <a:pt x="263918" y="29750"/>
                    <a:pt x="222642" y="0"/>
                    <a:pt x="1761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D9FF0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9525"/>
              <a:ext cx="272916" cy="619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94258" y="682072"/>
            <a:ext cx="6380171" cy="646339"/>
            <a:chOff x="0" y="0"/>
            <a:chExt cx="1970857" cy="1996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13308" y="803277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DESCRIPTIVE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4258" y="1389442"/>
            <a:ext cx="6380171" cy="97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is the current density of benthic invertebrates, sandeels, and large fish along each cable route?</a:t>
            </a:r>
          </a:p>
          <a:p>
            <a:pPr algn="ctr">
              <a:lnSpc>
                <a:spcPts val="2501"/>
              </a:lnSpc>
            </a:pPr>
            <a:endParaRPr lang="en-US" sz="2101" spc="-44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494258" y="2569660"/>
            <a:ext cx="6380171" cy="646339"/>
            <a:chOff x="0" y="0"/>
            <a:chExt cx="1970857" cy="1996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94258" y="2690866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PREDICTIVE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4258" y="3350480"/>
            <a:ext cx="6380171" cy="97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are the long-term ecological impacts of cable construction on seals, cetaceans, and biodiversity?</a:t>
            </a:r>
          </a:p>
          <a:p>
            <a:pPr algn="just">
              <a:lnSpc>
                <a:spcPts val="2501"/>
              </a:lnSpc>
            </a:pPr>
            <a:endParaRPr lang="en-US" sz="2101" spc="-44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494258" y="4648321"/>
            <a:ext cx="6380171" cy="646339"/>
            <a:chOff x="0" y="0"/>
            <a:chExt cx="1970857" cy="19965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494258" y="4769526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PRESCRIPTIVE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94258" y="5355691"/>
            <a:ext cx="6380171" cy="97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Which mitigation strategies should be prioritized to reduce ecological damage?</a:t>
            </a:r>
          </a:p>
          <a:p>
            <a:pPr algn="ctr">
              <a:lnSpc>
                <a:spcPts val="2501"/>
              </a:lnSpc>
            </a:pPr>
            <a:endParaRPr lang="en-US" sz="2101" spc="-44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88901" y="291329"/>
            <a:ext cx="7770019" cy="170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4"/>
              </a:lnSpc>
            </a:pPr>
            <a:r>
              <a:rPr lang="en-US" sz="6640" b="1" spc="-298">
                <a:solidFill>
                  <a:srgbClr val="D9FF0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CONSERVATIONIST PERSPECTIVE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494258" y="6409621"/>
            <a:ext cx="6380171" cy="646339"/>
            <a:chOff x="0" y="0"/>
            <a:chExt cx="1970857" cy="1996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494258" y="6530827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ANALYTICS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94258" y="7116991"/>
            <a:ext cx="6380171" cy="97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Where can cable routes be placed to fully avoid protected areas and high-biodiversity zones?</a:t>
            </a:r>
          </a:p>
          <a:p>
            <a:pPr algn="ctr">
              <a:lnSpc>
                <a:spcPts val="2501"/>
              </a:lnSpc>
            </a:pPr>
            <a:endParaRPr lang="en-US" sz="2101" spc="-44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9494258" y="8170921"/>
            <a:ext cx="6380171" cy="646339"/>
            <a:chOff x="0" y="0"/>
            <a:chExt cx="1970857" cy="19965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857" cy="199656"/>
            </a:xfrm>
            <a:custGeom>
              <a:avLst/>
              <a:gdLst/>
              <a:ahLst/>
              <a:cxnLst/>
              <a:rect l="l" t="t" r="r" b="b"/>
              <a:pathLst>
                <a:path w="1970857" h="199656">
                  <a:moveTo>
                    <a:pt x="16988" y="0"/>
                  </a:moveTo>
                  <a:lnTo>
                    <a:pt x="1953869" y="0"/>
                  </a:lnTo>
                  <a:cubicBezTo>
                    <a:pt x="1958374" y="0"/>
                    <a:pt x="1962696" y="1790"/>
                    <a:pt x="1965881" y="4976"/>
                  </a:cubicBezTo>
                  <a:cubicBezTo>
                    <a:pt x="1969067" y="8162"/>
                    <a:pt x="1970857" y="12483"/>
                    <a:pt x="1970857" y="16988"/>
                  </a:cubicBezTo>
                  <a:lnTo>
                    <a:pt x="1970857" y="182668"/>
                  </a:lnTo>
                  <a:cubicBezTo>
                    <a:pt x="1970857" y="187174"/>
                    <a:pt x="1969067" y="191495"/>
                    <a:pt x="1965881" y="194681"/>
                  </a:cubicBezTo>
                  <a:cubicBezTo>
                    <a:pt x="1962696" y="197866"/>
                    <a:pt x="1958374" y="199656"/>
                    <a:pt x="1953869" y="199656"/>
                  </a:cubicBezTo>
                  <a:lnTo>
                    <a:pt x="16988" y="199656"/>
                  </a:lnTo>
                  <a:cubicBezTo>
                    <a:pt x="12483" y="199656"/>
                    <a:pt x="8162" y="197866"/>
                    <a:pt x="4976" y="194681"/>
                  </a:cubicBezTo>
                  <a:cubicBezTo>
                    <a:pt x="1790" y="191495"/>
                    <a:pt x="0" y="187174"/>
                    <a:pt x="0" y="182668"/>
                  </a:cubicBezTo>
                  <a:lnTo>
                    <a:pt x="0" y="16988"/>
                  </a:lnTo>
                  <a:cubicBezTo>
                    <a:pt x="0" y="12483"/>
                    <a:pt x="1790" y="8162"/>
                    <a:pt x="4976" y="4976"/>
                  </a:cubicBezTo>
                  <a:cubicBezTo>
                    <a:pt x="8162" y="1790"/>
                    <a:pt x="12483" y="0"/>
                    <a:pt x="16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9FF0D">
                    <a:alpha val="100000"/>
                  </a:srgbClr>
                </a:gs>
                <a:gs pos="100000">
                  <a:srgbClr val="99B30E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970857" cy="237756"/>
            </a:xfrm>
            <a:prstGeom prst="rect">
              <a:avLst/>
            </a:prstGeom>
          </p:spPr>
          <p:txBody>
            <a:bodyPr lIns="49993" tIns="49993" rIns="49993" bIns="49993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494258" y="8292127"/>
            <a:ext cx="6380171" cy="38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26" b="1" spc="-53">
                <a:solidFill>
                  <a:srgbClr val="00014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STAKEHOLDER IMPACT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94258" y="8878292"/>
            <a:ext cx="6380171" cy="129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</a:pPr>
            <a:r>
              <a:rPr lang="en-US" sz="2101" spc="-44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can we ensure biodiversity protection through effective monitoring systems during and after the project?</a:t>
            </a:r>
          </a:p>
          <a:p>
            <a:pPr algn="ctr">
              <a:lnSpc>
                <a:spcPts val="2501"/>
              </a:lnSpc>
            </a:pPr>
            <a:endParaRPr lang="en-US" sz="2101" spc="-44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88901" y="1963865"/>
            <a:ext cx="53122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1">
                <a:solidFill>
                  <a:srgbClr val="D9FF0D"/>
                </a:solidFill>
                <a:latin typeface="Arial Nova Italics"/>
                <a:ea typeface="Arial Nova Italics"/>
                <a:cs typeface="Arial Nova Italics"/>
                <a:sym typeface="Arial Nova Italics"/>
              </a:rPr>
              <a:t>5 Questions We Will Tackle: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2642</Words>
  <Application>Microsoft Macintosh PowerPoint</Application>
  <PresentationFormat>Custom</PresentationFormat>
  <Paragraphs>467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9" baseType="lpstr">
      <vt:lpstr>Open Sans</vt:lpstr>
      <vt:lpstr>Aptos</vt:lpstr>
      <vt:lpstr>Public Sans</vt:lpstr>
      <vt:lpstr>Poppins</vt:lpstr>
      <vt:lpstr>Arial</vt:lpstr>
      <vt:lpstr>Arimo</vt:lpstr>
      <vt:lpstr>Calibri</vt:lpstr>
      <vt:lpstr>Public Sans Bold</vt:lpstr>
      <vt:lpstr>Anantason Expanded Bold</vt:lpstr>
      <vt:lpstr>Canva Sans</vt:lpstr>
      <vt:lpstr>Anantason Expanded</vt:lpstr>
      <vt:lpstr>Roboto</vt:lpstr>
      <vt:lpstr>Poppins Bold</vt:lpstr>
      <vt:lpstr>Arial Nova Italics</vt:lpstr>
      <vt:lpstr>Arial Nova</vt:lpstr>
      <vt:lpstr>Canva Sans Bold</vt:lpstr>
      <vt:lpstr>Garet Bold</vt:lpstr>
      <vt:lpstr>Arial Nova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BCPT 404 Final Project</dc:title>
  <cp:lastModifiedBy>Jaismine Kaur</cp:lastModifiedBy>
  <cp:revision>12</cp:revision>
  <dcterms:created xsi:type="dcterms:W3CDTF">2006-08-16T00:00:00Z</dcterms:created>
  <dcterms:modified xsi:type="dcterms:W3CDTF">2025-08-26T07:08:00Z</dcterms:modified>
  <dc:identifier>DAGkFh9SukY</dc:identifier>
</cp:coreProperties>
</file>